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webextensions/webextension1.xml" ContentType="application/vnd.ms-office.webextension+xml"/>
  <Override PartName="/ppt/webextensions/webextension2.xml" ContentType="application/vnd.ms-office.webextension+xml"/>
  <Override PartName="/ppt/webextensions/webextension3.xml" ContentType="application/vnd.ms-office.webextension+xml"/>
  <Override PartName="/ppt/webextensions/webextension4.xml" ContentType="application/vnd.ms-office.webextension+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5" r:id="rId1"/>
  </p:sldMasterIdLst>
  <p:notesMasterIdLst>
    <p:notesMasterId r:id="rId15"/>
  </p:notesMasterIdLst>
  <p:sldIdLst>
    <p:sldId id="256" r:id="rId2"/>
    <p:sldId id="257" r:id="rId3"/>
    <p:sldId id="258" r:id="rId4"/>
    <p:sldId id="265" r:id="rId5"/>
    <p:sldId id="261" r:id="rId6"/>
    <p:sldId id="262" r:id="rId7"/>
    <p:sldId id="263" r:id="rId8"/>
    <p:sldId id="270" r:id="rId9"/>
    <p:sldId id="264" r:id="rId10"/>
    <p:sldId id="266" r:id="rId11"/>
    <p:sldId id="267" r:id="rId12"/>
    <p:sldId id="268" r:id="rId13"/>
    <p:sldId id="269"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4" d="100"/>
          <a:sy n="64" d="100"/>
        </p:scale>
        <p:origin x="95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sv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diagrams/_rels/data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svg"/><Relationship Id="rId1" Type="http://schemas.openxmlformats.org/officeDocument/2006/relationships/image" Target="../media/image6.png"/><Relationship Id="rId4" Type="http://schemas.openxmlformats.org/officeDocument/2006/relationships/image" Target="../media/image23.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sv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diagrams/_rels/drawing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svg"/><Relationship Id="rId1" Type="http://schemas.openxmlformats.org/officeDocument/2006/relationships/image" Target="../media/image6.png"/><Relationship Id="rId4" Type="http://schemas.openxmlformats.org/officeDocument/2006/relationships/image" Target="../media/image23.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9FBACC9-69BB-4CC7-8FE0-BC2CCC1DC962}"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1D691C4C-5786-45FF-9B23-2A1F964FD2F6}">
      <dgm:prSet/>
      <dgm:spPr/>
      <dgm:t>
        <a:bodyPr/>
        <a:lstStyle/>
        <a:p>
          <a:pPr>
            <a:lnSpc>
              <a:spcPct val="100000"/>
            </a:lnSpc>
          </a:pPr>
          <a:r>
            <a:rPr lang="en-US" b="0" i="0"/>
            <a:t>Problem Statement</a:t>
          </a:r>
          <a:endParaRPr lang="en-US"/>
        </a:p>
      </dgm:t>
    </dgm:pt>
    <dgm:pt modelId="{91CDDAE9-AA0B-4837-90CB-CAA9EDE1B012}" type="parTrans" cxnId="{D04AFC82-3152-4DBE-B22D-BBE5F6E066E1}">
      <dgm:prSet/>
      <dgm:spPr/>
      <dgm:t>
        <a:bodyPr/>
        <a:lstStyle/>
        <a:p>
          <a:endParaRPr lang="en-US"/>
        </a:p>
      </dgm:t>
    </dgm:pt>
    <dgm:pt modelId="{538A353B-4471-4B97-9668-8EE950CE915A}" type="sibTrans" cxnId="{D04AFC82-3152-4DBE-B22D-BBE5F6E066E1}">
      <dgm:prSet/>
      <dgm:spPr/>
      <dgm:t>
        <a:bodyPr/>
        <a:lstStyle/>
        <a:p>
          <a:pPr>
            <a:lnSpc>
              <a:spcPct val="100000"/>
            </a:lnSpc>
          </a:pPr>
          <a:endParaRPr lang="en-US"/>
        </a:p>
      </dgm:t>
    </dgm:pt>
    <dgm:pt modelId="{DB38BCF1-C0FF-41BE-82F0-92CEF1F88266}">
      <dgm:prSet/>
      <dgm:spPr/>
      <dgm:t>
        <a:bodyPr/>
        <a:lstStyle/>
        <a:p>
          <a:pPr>
            <a:lnSpc>
              <a:spcPct val="100000"/>
            </a:lnSpc>
          </a:pPr>
          <a:r>
            <a:rPr lang="en-US" b="0" i="0" dirty="0"/>
            <a:t>Dataset</a:t>
          </a:r>
          <a:endParaRPr lang="en-US" dirty="0"/>
        </a:p>
      </dgm:t>
    </dgm:pt>
    <dgm:pt modelId="{25EBE15D-9957-45F4-A330-69C0891A3E52}" type="parTrans" cxnId="{06EC84E1-5C13-4208-B1EA-5DF9C23FB319}">
      <dgm:prSet/>
      <dgm:spPr/>
      <dgm:t>
        <a:bodyPr/>
        <a:lstStyle/>
        <a:p>
          <a:endParaRPr lang="en-US"/>
        </a:p>
      </dgm:t>
    </dgm:pt>
    <dgm:pt modelId="{7A53A52F-7249-47DF-AE16-D4601F4FEE95}" type="sibTrans" cxnId="{06EC84E1-5C13-4208-B1EA-5DF9C23FB319}">
      <dgm:prSet/>
      <dgm:spPr/>
      <dgm:t>
        <a:bodyPr/>
        <a:lstStyle/>
        <a:p>
          <a:pPr>
            <a:lnSpc>
              <a:spcPct val="100000"/>
            </a:lnSpc>
          </a:pPr>
          <a:endParaRPr lang="en-US"/>
        </a:p>
      </dgm:t>
    </dgm:pt>
    <dgm:pt modelId="{1E4C9188-778F-4662-B75E-C607E15D69E2}">
      <dgm:prSet/>
      <dgm:spPr/>
      <dgm:t>
        <a:bodyPr/>
        <a:lstStyle/>
        <a:p>
          <a:pPr>
            <a:lnSpc>
              <a:spcPct val="100000"/>
            </a:lnSpc>
          </a:pPr>
          <a:r>
            <a:rPr lang="en-US" b="0" i="0"/>
            <a:t>Customer Demography</a:t>
          </a:r>
          <a:endParaRPr lang="en-US"/>
        </a:p>
      </dgm:t>
    </dgm:pt>
    <dgm:pt modelId="{5D063131-D992-4A7F-8963-AB1C5BA66909}" type="parTrans" cxnId="{35D81BDC-9EBA-4799-A584-A429D0B7FBEE}">
      <dgm:prSet/>
      <dgm:spPr/>
      <dgm:t>
        <a:bodyPr/>
        <a:lstStyle/>
        <a:p>
          <a:endParaRPr lang="en-US"/>
        </a:p>
      </dgm:t>
    </dgm:pt>
    <dgm:pt modelId="{F0D2EDC5-0DAC-4E54-875C-AD3B417A2BD1}" type="sibTrans" cxnId="{35D81BDC-9EBA-4799-A584-A429D0B7FBEE}">
      <dgm:prSet/>
      <dgm:spPr/>
      <dgm:t>
        <a:bodyPr/>
        <a:lstStyle/>
        <a:p>
          <a:pPr>
            <a:lnSpc>
              <a:spcPct val="100000"/>
            </a:lnSpc>
          </a:pPr>
          <a:endParaRPr lang="en-US"/>
        </a:p>
      </dgm:t>
    </dgm:pt>
    <dgm:pt modelId="{2CE07E3F-906A-437E-AA59-99B7D285338E}">
      <dgm:prSet/>
      <dgm:spPr/>
      <dgm:t>
        <a:bodyPr/>
        <a:lstStyle/>
        <a:p>
          <a:pPr>
            <a:lnSpc>
              <a:spcPct val="100000"/>
            </a:lnSpc>
          </a:pPr>
          <a:r>
            <a:rPr lang="en-US" b="0" i="0"/>
            <a:t>Income Utilization % of customer</a:t>
          </a:r>
          <a:endParaRPr lang="en-US"/>
        </a:p>
      </dgm:t>
    </dgm:pt>
    <dgm:pt modelId="{8D837E13-8CDB-47FF-B13C-F82DC89063D3}" type="parTrans" cxnId="{C9DAAA51-1316-4810-B8D5-6D132F17D29F}">
      <dgm:prSet/>
      <dgm:spPr/>
      <dgm:t>
        <a:bodyPr/>
        <a:lstStyle/>
        <a:p>
          <a:endParaRPr lang="en-US"/>
        </a:p>
      </dgm:t>
    </dgm:pt>
    <dgm:pt modelId="{2B84A20F-A384-438E-AD7D-62AE84D7A451}" type="sibTrans" cxnId="{C9DAAA51-1316-4810-B8D5-6D132F17D29F}">
      <dgm:prSet/>
      <dgm:spPr/>
      <dgm:t>
        <a:bodyPr/>
        <a:lstStyle/>
        <a:p>
          <a:pPr>
            <a:lnSpc>
              <a:spcPct val="100000"/>
            </a:lnSpc>
          </a:pPr>
          <a:endParaRPr lang="en-US"/>
        </a:p>
      </dgm:t>
    </dgm:pt>
    <dgm:pt modelId="{1BB4B160-BC30-401F-9890-AD360EC9302A}">
      <dgm:prSet/>
      <dgm:spPr/>
      <dgm:t>
        <a:bodyPr/>
        <a:lstStyle/>
        <a:p>
          <a:pPr>
            <a:lnSpc>
              <a:spcPct val="100000"/>
            </a:lnSpc>
          </a:pPr>
          <a:r>
            <a:rPr lang="en-US" b="0" i="0"/>
            <a:t>Spending patterns</a:t>
          </a:r>
          <a:endParaRPr lang="en-US"/>
        </a:p>
      </dgm:t>
    </dgm:pt>
    <dgm:pt modelId="{C5E35C1F-E1A0-4513-8352-7709DFA49D85}" type="parTrans" cxnId="{72A7824E-0981-4BF0-B11F-E02EE10C4DC9}">
      <dgm:prSet/>
      <dgm:spPr/>
      <dgm:t>
        <a:bodyPr/>
        <a:lstStyle/>
        <a:p>
          <a:endParaRPr lang="en-US"/>
        </a:p>
      </dgm:t>
    </dgm:pt>
    <dgm:pt modelId="{828D3E50-2C10-4255-AB41-D784738B22BC}" type="sibTrans" cxnId="{72A7824E-0981-4BF0-B11F-E02EE10C4DC9}">
      <dgm:prSet/>
      <dgm:spPr/>
      <dgm:t>
        <a:bodyPr/>
        <a:lstStyle/>
        <a:p>
          <a:pPr>
            <a:lnSpc>
              <a:spcPct val="100000"/>
            </a:lnSpc>
          </a:pPr>
          <a:endParaRPr lang="en-US"/>
        </a:p>
      </dgm:t>
    </dgm:pt>
    <dgm:pt modelId="{151F3850-F766-4A92-B361-812EA816FEF0}">
      <dgm:prSet/>
      <dgm:spPr/>
      <dgm:t>
        <a:bodyPr/>
        <a:lstStyle/>
        <a:p>
          <a:pPr>
            <a:lnSpc>
              <a:spcPct val="100000"/>
            </a:lnSpc>
          </a:pPr>
          <a:r>
            <a:rPr lang="en-US" b="0" i="0" dirty="0"/>
            <a:t>Key Insights</a:t>
          </a:r>
          <a:endParaRPr lang="en-US" dirty="0"/>
        </a:p>
      </dgm:t>
    </dgm:pt>
    <dgm:pt modelId="{756BA0DD-BECF-4EFC-B301-695E19BC5786}" type="parTrans" cxnId="{EDE769D5-8BC8-4078-93BD-9C6D6A0BD564}">
      <dgm:prSet/>
      <dgm:spPr/>
      <dgm:t>
        <a:bodyPr/>
        <a:lstStyle/>
        <a:p>
          <a:endParaRPr lang="en-US"/>
        </a:p>
      </dgm:t>
    </dgm:pt>
    <dgm:pt modelId="{E1F99295-9EE2-4E0E-BC25-13650059A553}" type="sibTrans" cxnId="{EDE769D5-8BC8-4078-93BD-9C6D6A0BD564}">
      <dgm:prSet/>
      <dgm:spPr/>
      <dgm:t>
        <a:bodyPr/>
        <a:lstStyle/>
        <a:p>
          <a:pPr>
            <a:lnSpc>
              <a:spcPct val="100000"/>
            </a:lnSpc>
          </a:pPr>
          <a:endParaRPr lang="en-US"/>
        </a:p>
      </dgm:t>
    </dgm:pt>
    <dgm:pt modelId="{7D4ADEF8-1AE6-42BC-AEBB-2315D713F6A2}">
      <dgm:prSet/>
      <dgm:spPr/>
      <dgm:t>
        <a:bodyPr/>
        <a:lstStyle/>
        <a:p>
          <a:pPr>
            <a:lnSpc>
              <a:spcPct val="100000"/>
            </a:lnSpc>
          </a:pPr>
          <a:r>
            <a:rPr lang="en-US" b="0" i="0" dirty="0"/>
            <a:t>Recommendations  </a:t>
          </a:r>
          <a:endParaRPr lang="en-US" dirty="0"/>
        </a:p>
      </dgm:t>
    </dgm:pt>
    <dgm:pt modelId="{3BB2B50C-42FD-4750-B6A8-A9C2706D3185}" type="parTrans" cxnId="{256EFB4F-A406-442F-B28F-604BD5545A27}">
      <dgm:prSet/>
      <dgm:spPr/>
      <dgm:t>
        <a:bodyPr/>
        <a:lstStyle/>
        <a:p>
          <a:endParaRPr lang="en-AE"/>
        </a:p>
      </dgm:t>
    </dgm:pt>
    <dgm:pt modelId="{AC741FCF-7352-4394-9AF4-DE473308497D}" type="sibTrans" cxnId="{256EFB4F-A406-442F-B28F-604BD5545A27}">
      <dgm:prSet/>
      <dgm:spPr/>
      <dgm:t>
        <a:bodyPr/>
        <a:lstStyle/>
        <a:p>
          <a:endParaRPr lang="en-AE"/>
        </a:p>
      </dgm:t>
    </dgm:pt>
    <dgm:pt modelId="{7AAA85CE-233E-4710-BC2D-14713DC8C3CA}" type="pres">
      <dgm:prSet presAssocID="{29FBACC9-69BB-4CC7-8FE0-BC2CCC1DC962}" presName="root" presStyleCnt="0">
        <dgm:presLayoutVars>
          <dgm:dir/>
          <dgm:resizeHandles val="exact"/>
        </dgm:presLayoutVars>
      </dgm:prSet>
      <dgm:spPr/>
    </dgm:pt>
    <dgm:pt modelId="{264C3A5B-E698-43B1-8FBD-9C73FD6CAF97}" type="pres">
      <dgm:prSet presAssocID="{29FBACC9-69BB-4CC7-8FE0-BC2CCC1DC962}" presName="container" presStyleCnt="0">
        <dgm:presLayoutVars>
          <dgm:dir/>
          <dgm:resizeHandles val="exact"/>
        </dgm:presLayoutVars>
      </dgm:prSet>
      <dgm:spPr/>
    </dgm:pt>
    <dgm:pt modelId="{AB9D8962-4A3D-4DD3-9600-DBC4414F4270}" type="pres">
      <dgm:prSet presAssocID="{1D691C4C-5786-45FF-9B23-2A1F964FD2F6}" presName="compNode" presStyleCnt="0"/>
      <dgm:spPr/>
    </dgm:pt>
    <dgm:pt modelId="{45F6689F-2B71-481E-8DA0-80CC782C0258}" type="pres">
      <dgm:prSet presAssocID="{1D691C4C-5786-45FF-9B23-2A1F964FD2F6}" presName="iconBgRect" presStyleLbl="bgShp" presStyleIdx="0" presStyleCnt="7"/>
      <dgm:spPr/>
    </dgm:pt>
    <dgm:pt modelId="{05AE14B7-2BDD-4A71-A869-C1149827BCD7}" type="pres">
      <dgm:prSet presAssocID="{1D691C4C-5786-45FF-9B23-2A1F964FD2F6}"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 with Gears"/>
        </a:ext>
      </dgm:extLst>
    </dgm:pt>
    <dgm:pt modelId="{5D230A31-2761-45C5-954F-F646E6CEB3EE}" type="pres">
      <dgm:prSet presAssocID="{1D691C4C-5786-45FF-9B23-2A1F964FD2F6}" presName="spaceRect" presStyleCnt="0"/>
      <dgm:spPr/>
    </dgm:pt>
    <dgm:pt modelId="{F08D12A2-CD04-4CB5-94DC-A2264B5D01F1}" type="pres">
      <dgm:prSet presAssocID="{1D691C4C-5786-45FF-9B23-2A1F964FD2F6}" presName="textRect" presStyleLbl="revTx" presStyleIdx="0" presStyleCnt="7">
        <dgm:presLayoutVars>
          <dgm:chMax val="1"/>
          <dgm:chPref val="1"/>
        </dgm:presLayoutVars>
      </dgm:prSet>
      <dgm:spPr/>
    </dgm:pt>
    <dgm:pt modelId="{81BCF786-C394-459F-B73E-1BFE1BD6A880}" type="pres">
      <dgm:prSet presAssocID="{538A353B-4471-4B97-9668-8EE950CE915A}" presName="sibTrans" presStyleLbl="sibTrans2D1" presStyleIdx="0" presStyleCnt="0"/>
      <dgm:spPr/>
    </dgm:pt>
    <dgm:pt modelId="{B5F4E4EB-516C-4301-87B7-751E209139E7}" type="pres">
      <dgm:prSet presAssocID="{DB38BCF1-C0FF-41BE-82F0-92CEF1F88266}" presName="compNode" presStyleCnt="0"/>
      <dgm:spPr/>
    </dgm:pt>
    <dgm:pt modelId="{FF07B231-0898-4149-94C6-FF10A04CDE88}" type="pres">
      <dgm:prSet presAssocID="{DB38BCF1-C0FF-41BE-82F0-92CEF1F88266}" presName="iconBgRect" presStyleLbl="bgShp" presStyleIdx="1" presStyleCnt="7"/>
      <dgm:spPr/>
    </dgm:pt>
    <dgm:pt modelId="{E7724D54-1535-480D-B429-1AB0900077E3}" type="pres">
      <dgm:prSet presAssocID="{DB38BCF1-C0FF-41BE-82F0-92CEF1F88266}" presName="iconRect" presStyleLbl="node1" presStyleIdx="1"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2E4E7F5A-E327-4232-BEFC-9B3C6821DCFC}" type="pres">
      <dgm:prSet presAssocID="{DB38BCF1-C0FF-41BE-82F0-92CEF1F88266}" presName="spaceRect" presStyleCnt="0"/>
      <dgm:spPr/>
    </dgm:pt>
    <dgm:pt modelId="{C9197E26-C5D9-4CA7-96D3-D88B3136D584}" type="pres">
      <dgm:prSet presAssocID="{DB38BCF1-C0FF-41BE-82F0-92CEF1F88266}" presName="textRect" presStyleLbl="revTx" presStyleIdx="1" presStyleCnt="7">
        <dgm:presLayoutVars>
          <dgm:chMax val="1"/>
          <dgm:chPref val="1"/>
        </dgm:presLayoutVars>
      </dgm:prSet>
      <dgm:spPr/>
    </dgm:pt>
    <dgm:pt modelId="{3E13B2BE-3356-42B5-B1DA-B19967534E7D}" type="pres">
      <dgm:prSet presAssocID="{7A53A52F-7249-47DF-AE16-D4601F4FEE95}" presName="sibTrans" presStyleLbl="sibTrans2D1" presStyleIdx="0" presStyleCnt="0"/>
      <dgm:spPr/>
    </dgm:pt>
    <dgm:pt modelId="{8ADC1A85-635E-4B07-829F-871A1E750701}" type="pres">
      <dgm:prSet presAssocID="{1E4C9188-778F-4662-B75E-C607E15D69E2}" presName="compNode" presStyleCnt="0"/>
      <dgm:spPr/>
    </dgm:pt>
    <dgm:pt modelId="{910211FC-5350-4F6A-B5E6-E4504C8EB26E}" type="pres">
      <dgm:prSet presAssocID="{1E4C9188-778F-4662-B75E-C607E15D69E2}" presName="iconBgRect" presStyleLbl="bgShp" presStyleIdx="2" presStyleCnt="7"/>
      <dgm:spPr/>
    </dgm:pt>
    <dgm:pt modelId="{7556652C-C504-40FF-9432-A8E35539DF2A}" type="pres">
      <dgm:prSet presAssocID="{1E4C9188-778F-4662-B75E-C607E15D69E2}"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onitor"/>
        </a:ext>
      </dgm:extLst>
    </dgm:pt>
    <dgm:pt modelId="{76412EC7-DAE1-4CE2-98BD-D185E808860F}" type="pres">
      <dgm:prSet presAssocID="{1E4C9188-778F-4662-B75E-C607E15D69E2}" presName="spaceRect" presStyleCnt="0"/>
      <dgm:spPr/>
    </dgm:pt>
    <dgm:pt modelId="{706B8951-4130-4E25-8114-A06EBAA6160B}" type="pres">
      <dgm:prSet presAssocID="{1E4C9188-778F-4662-B75E-C607E15D69E2}" presName="textRect" presStyleLbl="revTx" presStyleIdx="2" presStyleCnt="7">
        <dgm:presLayoutVars>
          <dgm:chMax val="1"/>
          <dgm:chPref val="1"/>
        </dgm:presLayoutVars>
      </dgm:prSet>
      <dgm:spPr/>
    </dgm:pt>
    <dgm:pt modelId="{DC32C47D-3F90-4BB4-8156-CF340989A4E0}" type="pres">
      <dgm:prSet presAssocID="{F0D2EDC5-0DAC-4E54-875C-AD3B417A2BD1}" presName="sibTrans" presStyleLbl="sibTrans2D1" presStyleIdx="0" presStyleCnt="0"/>
      <dgm:spPr/>
    </dgm:pt>
    <dgm:pt modelId="{04FDCB0B-956C-42B5-895E-D6AF920A51E5}" type="pres">
      <dgm:prSet presAssocID="{2CE07E3F-906A-437E-AA59-99B7D285338E}" presName="compNode" presStyleCnt="0"/>
      <dgm:spPr/>
    </dgm:pt>
    <dgm:pt modelId="{0ABA5792-2DB7-47D4-9CCF-A6B17A913145}" type="pres">
      <dgm:prSet presAssocID="{2CE07E3F-906A-437E-AA59-99B7D285338E}" presName="iconBgRect" presStyleLbl="bgShp" presStyleIdx="3" presStyleCnt="7"/>
      <dgm:spPr/>
    </dgm:pt>
    <dgm:pt modelId="{1ABDD73F-0AFC-4D57-9690-55B93BCFD2A4}" type="pres">
      <dgm:prSet presAssocID="{2CE07E3F-906A-437E-AA59-99B7D285338E}"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Money"/>
        </a:ext>
      </dgm:extLst>
    </dgm:pt>
    <dgm:pt modelId="{972A5A35-5F54-4BC7-BEF6-26089417189D}" type="pres">
      <dgm:prSet presAssocID="{2CE07E3F-906A-437E-AA59-99B7D285338E}" presName="spaceRect" presStyleCnt="0"/>
      <dgm:spPr/>
    </dgm:pt>
    <dgm:pt modelId="{A13BC5DB-25A5-4C40-9B5A-B3B2E8F9287E}" type="pres">
      <dgm:prSet presAssocID="{2CE07E3F-906A-437E-AA59-99B7D285338E}" presName="textRect" presStyleLbl="revTx" presStyleIdx="3" presStyleCnt="7">
        <dgm:presLayoutVars>
          <dgm:chMax val="1"/>
          <dgm:chPref val="1"/>
        </dgm:presLayoutVars>
      </dgm:prSet>
      <dgm:spPr/>
    </dgm:pt>
    <dgm:pt modelId="{9D088205-68F4-429E-BD5F-F2D1176CE950}" type="pres">
      <dgm:prSet presAssocID="{2B84A20F-A384-438E-AD7D-62AE84D7A451}" presName="sibTrans" presStyleLbl="sibTrans2D1" presStyleIdx="0" presStyleCnt="0"/>
      <dgm:spPr/>
    </dgm:pt>
    <dgm:pt modelId="{DACA5284-1C4A-43CB-A098-028BA52B0E35}" type="pres">
      <dgm:prSet presAssocID="{1BB4B160-BC30-401F-9890-AD360EC9302A}" presName="compNode" presStyleCnt="0"/>
      <dgm:spPr/>
    </dgm:pt>
    <dgm:pt modelId="{195B0957-5768-4EF5-8A6C-BC393D749610}" type="pres">
      <dgm:prSet presAssocID="{1BB4B160-BC30-401F-9890-AD360EC9302A}" presName="iconBgRect" presStyleLbl="bgShp" presStyleIdx="4" presStyleCnt="7"/>
      <dgm:spPr/>
    </dgm:pt>
    <dgm:pt modelId="{26E2BEE4-3F5F-42B3-A753-F3212304E39D}" type="pres">
      <dgm:prSet presAssocID="{1BB4B160-BC30-401F-9890-AD360EC9302A}"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Coins"/>
        </a:ext>
      </dgm:extLst>
    </dgm:pt>
    <dgm:pt modelId="{B7683844-0FAC-474A-8740-D444848978EB}" type="pres">
      <dgm:prSet presAssocID="{1BB4B160-BC30-401F-9890-AD360EC9302A}" presName="spaceRect" presStyleCnt="0"/>
      <dgm:spPr/>
    </dgm:pt>
    <dgm:pt modelId="{7C5451BC-6660-4411-9B9D-8020F99BE869}" type="pres">
      <dgm:prSet presAssocID="{1BB4B160-BC30-401F-9890-AD360EC9302A}" presName="textRect" presStyleLbl="revTx" presStyleIdx="4" presStyleCnt="7">
        <dgm:presLayoutVars>
          <dgm:chMax val="1"/>
          <dgm:chPref val="1"/>
        </dgm:presLayoutVars>
      </dgm:prSet>
      <dgm:spPr/>
    </dgm:pt>
    <dgm:pt modelId="{94B49182-46E6-4E35-86E9-32397E047CE8}" type="pres">
      <dgm:prSet presAssocID="{828D3E50-2C10-4255-AB41-D784738B22BC}" presName="sibTrans" presStyleLbl="sibTrans2D1" presStyleIdx="0" presStyleCnt="0"/>
      <dgm:spPr/>
    </dgm:pt>
    <dgm:pt modelId="{2B5B54E6-F75E-4150-A032-CAFEA3E9C373}" type="pres">
      <dgm:prSet presAssocID="{151F3850-F766-4A92-B361-812EA816FEF0}" presName="compNode" presStyleCnt="0"/>
      <dgm:spPr/>
    </dgm:pt>
    <dgm:pt modelId="{F2272878-BE52-4EF4-B6A7-A9E75FAAD5CB}" type="pres">
      <dgm:prSet presAssocID="{151F3850-F766-4A92-B361-812EA816FEF0}" presName="iconBgRect" presStyleLbl="bgShp" presStyleIdx="5" presStyleCnt="7"/>
      <dgm:spPr/>
    </dgm:pt>
    <dgm:pt modelId="{4B2B657F-C23F-4D83-B10C-8C5D7B02ADFF}" type="pres">
      <dgm:prSet presAssocID="{151F3850-F766-4A92-B361-812EA816FEF0}" presName="iconRect" presStyleLbl="node1" presStyleIdx="5"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Lightbulb"/>
        </a:ext>
      </dgm:extLst>
    </dgm:pt>
    <dgm:pt modelId="{199D3439-96A4-4A5F-B8EB-CF93AA23D5F8}" type="pres">
      <dgm:prSet presAssocID="{151F3850-F766-4A92-B361-812EA816FEF0}" presName="spaceRect" presStyleCnt="0"/>
      <dgm:spPr/>
    </dgm:pt>
    <dgm:pt modelId="{3FD1FA4E-4491-461C-B05F-74356AA3F330}" type="pres">
      <dgm:prSet presAssocID="{151F3850-F766-4A92-B361-812EA816FEF0}" presName="textRect" presStyleLbl="revTx" presStyleIdx="5" presStyleCnt="7">
        <dgm:presLayoutVars>
          <dgm:chMax val="1"/>
          <dgm:chPref val="1"/>
        </dgm:presLayoutVars>
      </dgm:prSet>
      <dgm:spPr/>
    </dgm:pt>
    <dgm:pt modelId="{2AA45EA3-21A7-4957-8B9E-66CCBDA6F9B9}" type="pres">
      <dgm:prSet presAssocID="{E1F99295-9EE2-4E0E-BC25-13650059A553}" presName="sibTrans" presStyleLbl="sibTrans2D1" presStyleIdx="0" presStyleCnt="0"/>
      <dgm:spPr/>
    </dgm:pt>
    <dgm:pt modelId="{BE04EA4B-6C78-411E-A109-66EAA7143E58}" type="pres">
      <dgm:prSet presAssocID="{7D4ADEF8-1AE6-42BC-AEBB-2315D713F6A2}" presName="compNode" presStyleCnt="0"/>
      <dgm:spPr/>
    </dgm:pt>
    <dgm:pt modelId="{9B0D9E4D-E163-4B0B-B786-E46B0F75C348}" type="pres">
      <dgm:prSet presAssocID="{7D4ADEF8-1AE6-42BC-AEBB-2315D713F6A2}" presName="iconBgRect" presStyleLbl="bgShp" presStyleIdx="6" presStyleCnt="7"/>
      <dgm:spPr/>
    </dgm:pt>
    <dgm:pt modelId="{B74B7FA3-34AB-46C0-9197-4BE130B7B4B9}" type="pres">
      <dgm:prSet presAssocID="{7D4ADEF8-1AE6-42BC-AEBB-2315D713F6A2}" presName="iconRect" presStyleLbl="node1" presStyleIdx="6" presStyleCnt="7"/>
      <dgm:spPr/>
    </dgm:pt>
    <dgm:pt modelId="{0CAD93A8-8C58-478C-A869-6546059AE3F5}" type="pres">
      <dgm:prSet presAssocID="{7D4ADEF8-1AE6-42BC-AEBB-2315D713F6A2}" presName="spaceRect" presStyleCnt="0"/>
      <dgm:spPr/>
    </dgm:pt>
    <dgm:pt modelId="{38420C8C-D689-4231-9827-A4109966AE3C}" type="pres">
      <dgm:prSet presAssocID="{7D4ADEF8-1AE6-42BC-AEBB-2315D713F6A2}" presName="textRect" presStyleLbl="revTx" presStyleIdx="6" presStyleCnt="7">
        <dgm:presLayoutVars>
          <dgm:chMax val="1"/>
          <dgm:chPref val="1"/>
        </dgm:presLayoutVars>
      </dgm:prSet>
      <dgm:spPr/>
    </dgm:pt>
  </dgm:ptLst>
  <dgm:cxnLst>
    <dgm:cxn modelId="{78AD4826-D290-445C-ACD1-294AE04B37C9}" type="presOf" srcId="{7A53A52F-7249-47DF-AE16-D4601F4FEE95}" destId="{3E13B2BE-3356-42B5-B1DA-B19967534E7D}" srcOrd="0" destOrd="0" presId="urn:microsoft.com/office/officeart/2018/2/layout/IconCircleList"/>
    <dgm:cxn modelId="{960F6F2C-949B-4920-A5F1-40EC19EA577E}" type="presOf" srcId="{151F3850-F766-4A92-B361-812EA816FEF0}" destId="{3FD1FA4E-4491-461C-B05F-74356AA3F330}" srcOrd="0" destOrd="0" presId="urn:microsoft.com/office/officeart/2018/2/layout/IconCircleList"/>
    <dgm:cxn modelId="{4B31D533-1F2D-41E2-BF8C-D09BB824AFA5}" type="presOf" srcId="{1BB4B160-BC30-401F-9890-AD360EC9302A}" destId="{7C5451BC-6660-4411-9B9D-8020F99BE869}" srcOrd="0" destOrd="0" presId="urn:microsoft.com/office/officeart/2018/2/layout/IconCircleList"/>
    <dgm:cxn modelId="{EB0B5941-DE22-4372-89BE-51535B8A31DC}" type="presOf" srcId="{7D4ADEF8-1AE6-42BC-AEBB-2315D713F6A2}" destId="{38420C8C-D689-4231-9827-A4109966AE3C}" srcOrd="0" destOrd="0" presId="urn:microsoft.com/office/officeart/2018/2/layout/IconCircleList"/>
    <dgm:cxn modelId="{2446054A-0948-4118-BC5E-83A118820A1F}" type="presOf" srcId="{1E4C9188-778F-4662-B75E-C607E15D69E2}" destId="{706B8951-4130-4E25-8114-A06EBAA6160B}" srcOrd="0" destOrd="0" presId="urn:microsoft.com/office/officeart/2018/2/layout/IconCircleList"/>
    <dgm:cxn modelId="{79D7066A-DAA6-4C35-9267-72E9584574A6}" type="presOf" srcId="{828D3E50-2C10-4255-AB41-D784738B22BC}" destId="{94B49182-46E6-4E35-86E9-32397E047CE8}" srcOrd="0" destOrd="0" presId="urn:microsoft.com/office/officeart/2018/2/layout/IconCircleList"/>
    <dgm:cxn modelId="{D8F6ED4D-66B1-4461-B407-2ABEC9D8436E}" type="presOf" srcId="{E1F99295-9EE2-4E0E-BC25-13650059A553}" destId="{2AA45EA3-21A7-4957-8B9E-66CCBDA6F9B9}" srcOrd="0" destOrd="0" presId="urn:microsoft.com/office/officeart/2018/2/layout/IconCircleList"/>
    <dgm:cxn modelId="{72A7824E-0981-4BF0-B11F-E02EE10C4DC9}" srcId="{29FBACC9-69BB-4CC7-8FE0-BC2CCC1DC962}" destId="{1BB4B160-BC30-401F-9890-AD360EC9302A}" srcOrd="4" destOrd="0" parTransId="{C5E35C1F-E1A0-4513-8352-7709DFA49D85}" sibTransId="{828D3E50-2C10-4255-AB41-D784738B22BC}"/>
    <dgm:cxn modelId="{256EFB4F-A406-442F-B28F-604BD5545A27}" srcId="{29FBACC9-69BB-4CC7-8FE0-BC2CCC1DC962}" destId="{7D4ADEF8-1AE6-42BC-AEBB-2315D713F6A2}" srcOrd="6" destOrd="0" parTransId="{3BB2B50C-42FD-4750-B6A8-A9C2706D3185}" sibTransId="{AC741FCF-7352-4394-9AF4-DE473308497D}"/>
    <dgm:cxn modelId="{C9DAAA51-1316-4810-B8D5-6D132F17D29F}" srcId="{29FBACC9-69BB-4CC7-8FE0-BC2CCC1DC962}" destId="{2CE07E3F-906A-437E-AA59-99B7D285338E}" srcOrd="3" destOrd="0" parTransId="{8D837E13-8CDB-47FF-B13C-F82DC89063D3}" sibTransId="{2B84A20F-A384-438E-AD7D-62AE84D7A451}"/>
    <dgm:cxn modelId="{39BA0856-3DC7-439F-8708-758F58D180D2}" type="presOf" srcId="{1D691C4C-5786-45FF-9B23-2A1F964FD2F6}" destId="{F08D12A2-CD04-4CB5-94DC-A2264B5D01F1}" srcOrd="0" destOrd="0" presId="urn:microsoft.com/office/officeart/2018/2/layout/IconCircleList"/>
    <dgm:cxn modelId="{D04AFC82-3152-4DBE-B22D-BBE5F6E066E1}" srcId="{29FBACC9-69BB-4CC7-8FE0-BC2CCC1DC962}" destId="{1D691C4C-5786-45FF-9B23-2A1F964FD2F6}" srcOrd="0" destOrd="0" parTransId="{91CDDAE9-AA0B-4837-90CB-CAA9EDE1B012}" sibTransId="{538A353B-4471-4B97-9668-8EE950CE915A}"/>
    <dgm:cxn modelId="{FCFE9696-0790-47F9-94AA-365FD5296823}" type="presOf" srcId="{F0D2EDC5-0DAC-4E54-875C-AD3B417A2BD1}" destId="{DC32C47D-3F90-4BB4-8156-CF340989A4E0}" srcOrd="0" destOrd="0" presId="urn:microsoft.com/office/officeart/2018/2/layout/IconCircleList"/>
    <dgm:cxn modelId="{373E8897-C2AE-452C-9491-FFB99C7589EA}" type="presOf" srcId="{2B84A20F-A384-438E-AD7D-62AE84D7A451}" destId="{9D088205-68F4-429E-BD5F-F2D1176CE950}" srcOrd="0" destOrd="0" presId="urn:microsoft.com/office/officeart/2018/2/layout/IconCircleList"/>
    <dgm:cxn modelId="{94473D99-926D-4DC2-8721-A358AC5CEFCE}" type="presOf" srcId="{29FBACC9-69BB-4CC7-8FE0-BC2CCC1DC962}" destId="{7AAA85CE-233E-4710-BC2D-14713DC8C3CA}" srcOrd="0" destOrd="0" presId="urn:microsoft.com/office/officeart/2018/2/layout/IconCircleList"/>
    <dgm:cxn modelId="{EA9DE4CC-BC10-4BBB-A6AD-EA358E1CDF35}" type="presOf" srcId="{2CE07E3F-906A-437E-AA59-99B7D285338E}" destId="{A13BC5DB-25A5-4C40-9B5A-B3B2E8F9287E}" srcOrd="0" destOrd="0" presId="urn:microsoft.com/office/officeart/2018/2/layout/IconCircleList"/>
    <dgm:cxn modelId="{EDE769D5-8BC8-4078-93BD-9C6D6A0BD564}" srcId="{29FBACC9-69BB-4CC7-8FE0-BC2CCC1DC962}" destId="{151F3850-F766-4A92-B361-812EA816FEF0}" srcOrd="5" destOrd="0" parTransId="{756BA0DD-BECF-4EFC-B301-695E19BC5786}" sibTransId="{E1F99295-9EE2-4E0E-BC25-13650059A553}"/>
    <dgm:cxn modelId="{35D81BDC-9EBA-4799-A584-A429D0B7FBEE}" srcId="{29FBACC9-69BB-4CC7-8FE0-BC2CCC1DC962}" destId="{1E4C9188-778F-4662-B75E-C607E15D69E2}" srcOrd="2" destOrd="0" parTransId="{5D063131-D992-4A7F-8963-AB1C5BA66909}" sibTransId="{F0D2EDC5-0DAC-4E54-875C-AD3B417A2BD1}"/>
    <dgm:cxn modelId="{D5DD5ADF-FC22-4B32-8A46-692321A44C2D}" type="presOf" srcId="{DB38BCF1-C0FF-41BE-82F0-92CEF1F88266}" destId="{C9197E26-C5D9-4CA7-96D3-D88B3136D584}" srcOrd="0" destOrd="0" presId="urn:microsoft.com/office/officeart/2018/2/layout/IconCircleList"/>
    <dgm:cxn modelId="{06EC84E1-5C13-4208-B1EA-5DF9C23FB319}" srcId="{29FBACC9-69BB-4CC7-8FE0-BC2CCC1DC962}" destId="{DB38BCF1-C0FF-41BE-82F0-92CEF1F88266}" srcOrd="1" destOrd="0" parTransId="{25EBE15D-9957-45F4-A330-69C0891A3E52}" sibTransId="{7A53A52F-7249-47DF-AE16-D4601F4FEE95}"/>
    <dgm:cxn modelId="{BDF2A1E4-ECE2-4C9F-A634-0A7862FC2ADF}" type="presOf" srcId="{538A353B-4471-4B97-9668-8EE950CE915A}" destId="{81BCF786-C394-459F-B73E-1BFE1BD6A880}" srcOrd="0" destOrd="0" presId="urn:microsoft.com/office/officeart/2018/2/layout/IconCircleList"/>
    <dgm:cxn modelId="{85B8C364-8793-4035-9ED6-55555E51B317}" type="presParOf" srcId="{7AAA85CE-233E-4710-BC2D-14713DC8C3CA}" destId="{264C3A5B-E698-43B1-8FBD-9C73FD6CAF97}" srcOrd="0" destOrd="0" presId="urn:microsoft.com/office/officeart/2018/2/layout/IconCircleList"/>
    <dgm:cxn modelId="{465821DF-588E-4582-AEED-953816D4FCE4}" type="presParOf" srcId="{264C3A5B-E698-43B1-8FBD-9C73FD6CAF97}" destId="{AB9D8962-4A3D-4DD3-9600-DBC4414F4270}" srcOrd="0" destOrd="0" presId="urn:microsoft.com/office/officeart/2018/2/layout/IconCircleList"/>
    <dgm:cxn modelId="{6B8FAB5B-1FE1-4E49-9520-62C3EB46B0EB}" type="presParOf" srcId="{AB9D8962-4A3D-4DD3-9600-DBC4414F4270}" destId="{45F6689F-2B71-481E-8DA0-80CC782C0258}" srcOrd="0" destOrd="0" presId="urn:microsoft.com/office/officeart/2018/2/layout/IconCircleList"/>
    <dgm:cxn modelId="{665B17AF-A873-4003-8821-3C8FDC76987B}" type="presParOf" srcId="{AB9D8962-4A3D-4DD3-9600-DBC4414F4270}" destId="{05AE14B7-2BDD-4A71-A869-C1149827BCD7}" srcOrd="1" destOrd="0" presId="urn:microsoft.com/office/officeart/2018/2/layout/IconCircleList"/>
    <dgm:cxn modelId="{545F3D50-5AC1-4948-81EA-56C886FB3FBA}" type="presParOf" srcId="{AB9D8962-4A3D-4DD3-9600-DBC4414F4270}" destId="{5D230A31-2761-45C5-954F-F646E6CEB3EE}" srcOrd="2" destOrd="0" presId="urn:microsoft.com/office/officeart/2018/2/layout/IconCircleList"/>
    <dgm:cxn modelId="{24F0AFDB-D7F9-49A3-8B22-505040FA4394}" type="presParOf" srcId="{AB9D8962-4A3D-4DD3-9600-DBC4414F4270}" destId="{F08D12A2-CD04-4CB5-94DC-A2264B5D01F1}" srcOrd="3" destOrd="0" presId="urn:microsoft.com/office/officeart/2018/2/layout/IconCircleList"/>
    <dgm:cxn modelId="{D4E195FC-90A3-4037-B7FA-496517586FA2}" type="presParOf" srcId="{264C3A5B-E698-43B1-8FBD-9C73FD6CAF97}" destId="{81BCF786-C394-459F-B73E-1BFE1BD6A880}" srcOrd="1" destOrd="0" presId="urn:microsoft.com/office/officeart/2018/2/layout/IconCircleList"/>
    <dgm:cxn modelId="{E63F0D2A-B331-43B6-8620-587EBDCE4D98}" type="presParOf" srcId="{264C3A5B-E698-43B1-8FBD-9C73FD6CAF97}" destId="{B5F4E4EB-516C-4301-87B7-751E209139E7}" srcOrd="2" destOrd="0" presId="urn:microsoft.com/office/officeart/2018/2/layout/IconCircleList"/>
    <dgm:cxn modelId="{A870366F-D748-4257-A660-BD9897E80C33}" type="presParOf" srcId="{B5F4E4EB-516C-4301-87B7-751E209139E7}" destId="{FF07B231-0898-4149-94C6-FF10A04CDE88}" srcOrd="0" destOrd="0" presId="urn:microsoft.com/office/officeart/2018/2/layout/IconCircleList"/>
    <dgm:cxn modelId="{2FB140C5-650F-472B-9CAB-C5223D32C797}" type="presParOf" srcId="{B5F4E4EB-516C-4301-87B7-751E209139E7}" destId="{E7724D54-1535-480D-B429-1AB0900077E3}" srcOrd="1" destOrd="0" presId="urn:microsoft.com/office/officeart/2018/2/layout/IconCircleList"/>
    <dgm:cxn modelId="{45CC1A28-6234-4285-9693-E9B14C5378BB}" type="presParOf" srcId="{B5F4E4EB-516C-4301-87B7-751E209139E7}" destId="{2E4E7F5A-E327-4232-BEFC-9B3C6821DCFC}" srcOrd="2" destOrd="0" presId="urn:microsoft.com/office/officeart/2018/2/layout/IconCircleList"/>
    <dgm:cxn modelId="{33A7B5DC-BD6A-47FA-9495-CBE2070DA70E}" type="presParOf" srcId="{B5F4E4EB-516C-4301-87B7-751E209139E7}" destId="{C9197E26-C5D9-4CA7-96D3-D88B3136D584}" srcOrd="3" destOrd="0" presId="urn:microsoft.com/office/officeart/2018/2/layout/IconCircleList"/>
    <dgm:cxn modelId="{032388D0-F9E4-4E92-B2B9-3EF0781625F4}" type="presParOf" srcId="{264C3A5B-E698-43B1-8FBD-9C73FD6CAF97}" destId="{3E13B2BE-3356-42B5-B1DA-B19967534E7D}" srcOrd="3" destOrd="0" presId="urn:microsoft.com/office/officeart/2018/2/layout/IconCircleList"/>
    <dgm:cxn modelId="{CCFDEA77-DF2B-466D-92D6-846A3A28F01F}" type="presParOf" srcId="{264C3A5B-E698-43B1-8FBD-9C73FD6CAF97}" destId="{8ADC1A85-635E-4B07-829F-871A1E750701}" srcOrd="4" destOrd="0" presId="urn:microsoft.com/office/officeart/2018/2/layout/IconCircleList"/>
    <dgm:cxn modelId="{206BB932-A83E-499F-87DB-1917139146E3}" type="presParOf" srcId="{8ADC1A85-635E-4B07-829F-871A1E750701}" destId="{910211FC-5350-4F6A-B5E6-E4504C8EB26E}" srcOrd="0" destOrd="0" presId="urn:microsoft.com/office/officeart/2018/2/layout/IconCircleList"/>
    <dgm:cxn modelId="{6DB0923C-E2CB-4245-9AEB-6BFF7AB44E16}" type="presParOf" srcId="{8ADC1A85-635E-4B07-829F-871A1E750701}" destId="{7556652C-C504-40FF-9432-A8E35539DF2A}" srcOrd="1" destOrd="0" presId="urn:microsoft.com/office/officeart/2018/2/layout/IconCircleList"/>
    <dgm:cxn modelId="{99B5EFD2-02DF-4472-A0B1-ED2977E09C2D}" type="presParOf" srcId="{8ADC1A85-635E-4B07-829F-871A1E750701}" destId="{76412EC7-DAE1-4CE2-98BD-D185E808860F}" srcOrd="2" destOrd="0" presId="urn:microsoft.com/office/officeart/2018/2/layout/IconCircleList"/>
    <dgm:cxn modelId="{DA00D9EA-EB56-46E9-830C-1B82F6208DD8}" type="presParOf" srcId="{8ADC1A85-635E-4B07-829F-871A1E750701}" destId="{706B8951-4130-4E25-8114-A06EBAA6160B}" srcOrd="3" destOrd="0" presId="urn:microsoft.com/office/officeart/2018/2/layout/IconCircleList"/>
    <dgm:cxn modelId="{7FC78D05-9FC8-46A4-BBDA-21B525243B75}" type="presParOf" srcId="{264C3A5B-E698-43B1-8FBD-9C73FD6CAF97}" destId="{DC32C47D-3F90-4BB4-8156-CF340989A4E0}" srcOrd="5" destOrd="0" presId="urn:microsoft.com/office/officeart/2018/2/layout/IconCircleList"/>
    <dgm:cxn modelId="{D403FE70-F9CD-4A96-9829-EFAE7431ACB3}" type="presParOf" srcId="{264C3A5B-E698-43B1-8FBD-9C73FD6CAF97}" destId="{04FDCB0B-956C-42B5-895E-D6AF920A51E5}" srcOrd="6" destOrd="0" presId="urn:microsoft.com/office/officeart/2018/2/layout/IconCircleList"/>
    <dgm:cxn modelId="{FAC93B45-3DF4-439B-8F0E-3A662ECEB044}" type="presParOf" srcId="{04FDCB0B-956C-42B5-895E-D6AF920A51E5}" destId="{0ABA5792-2DB7-47D4-9CCF-A6B17A913145}" srcOrd="0" destOrd="0" presId="urn:microsoft.com/office/officeart/2018/2/layout/IconCircleList"/>
    <dgm:cxn modelId="{06832B59-5C14-4645-8F00-A782CB778076}" type="presParOf" srcId="{04FDCB0B-956C-42B5-895E-D6AF920A51E5}" destId="{1ABDD73F-0AFC-4D57-9690-55B93BCFD2A4}" srcOrd="1" destOrd="0" presId="urn:microsoft.com/office/officeart/2018/2/layout/IconCircleList"/>
    <dgm:cxn modelId="{8671C83D-8ECC-4FD6-B6B3-4425D4455E1E}" type="presParOf" srcId="{04FDCB0B-956C-42B5-895E-D6AF920A51E5}" destId="{972A5A35-5F54-4BC7-BEF6-26089417189D}" srcOrd="2" destOrd="0" presId="urn:microsoft.com/office/officeart/2018/2/layout/IconCircleList"/>
    <dgm:cxn modelId="{06F5DE37-E858-490C-B537-62DDCF3D77A6}" type="presParOf" srcId="{04FDCB0B-956C-42B5-895E-D6AF920A51E5}" destId="{A13BC5DB-25A5-4C40-9B5A-B3B2E8F9287E}" srcOrd="3" destOrd="0" presId="urn:microsoft.com/office/officeart/2018/2/layout/IconCircleList"/>
    <dgm:cxn modelId="{30482F88-ED2C-42AC-A4E2-23C58E85C5C6}" type="presParOf" srcId="{264C3A5B-E698-43B1-8FBD-9C73FD6CAF97}" destId="{9D088205-68F4-429E-BD5F-F2D1176CE950}" srcOrd="7" destOrd="0" presId="urn:microsoft.com/office/officeart/2018/2/layout/IconCircleList"/>
    <dgm:cxn modelId="{2C9983A5-D143-467D-9D32-A91F47F017A1}" type="presParOf" srcId="{264C3A5B-E698-43B1-8FBD-9C73FD6CAF97}" destId="{DACA5284-1C4A-43CB-A098-028BA52B0E35}" srcOrd="8" destOrd="0" presId="urn:microsoft.com/office/officeart/2018/2/layout/IconCircleList"/>
    <dgm:cxn modelId="{38DFCC0B-3A5C-46DE-924C-A47FB28C460C}" type="presParOf" srcId="{DACA5284-1C4A-43CB-A098-028BA52B0E35}" destId="{195B0957-5768-4EF5-8A6C-BC393D749610}" srcOrd="0" destOrd="0" presId="urn:microsoft.com/office/officeart/2018/2/layout/IconCircleList"/>
    <dgm:cxn modelId="{5B73F1BE-DEAF-4806-8FCC-7E31090FCEB0}" type="presParOf" srcId="{DACA5284-1C4A-43CB-A098-028BA52B0E35}" destId="{26E2BEE4-3F5F-42B3-A753-F3212304E39D}" srcOrd="1" destOrd="0" presId="urn:microsoft.com/office/officeart/2018/2/layout/IconCircleList"/>
    <dgm:cxn modelId="{AD80169F-05C9-4CB7-9061-B0650A92D478}" type="presParOf" srcId="{DACA5284-1C4A-43CB-A098-028BA52B0E35}" destId="{B7683844-0FAC-474A-8740-D444848978EB}" srcOrd="2" destOrd="0" presId="urn:microsoft.com/office/officeart/2018/2/layout/IconCircleList"/>
    <dgm:cxn modelId="{5DDDD1B2-0970-44FC-8F84-00BDFA4C6705}" type="presParOf" srcId="{DACA5284-1C4A-43CB-A098-028BA52B0E35}" destId="{7C5451BC-6660-4411-9B9D-8020F99BE869}" srcOrd="3" destOrd="0" presId="urn:microsoft.com/office/officeart/2018/2/layout/IconCircleList"/>
    <dgm:cxn modelId="{4959AD5B-637C-4FD7-BB49-D30EDC922846}" type="presParOf" srcId="{264C3A5B-E698-43B1-8FBD-9C73FD6CAF97}" destId="{94B49182-46E6-4E35-86E9-32397E047CE8}" srcOrd="9" destOrd="0" presId="urn:microsoft.com/office/officeart/2018/2/layout/IconCircleList"/>
    <dgm:cxn modelId="{CC6D172A-5640-4A85-BCA3-1CF64F8422C5}" type="presParOf" srcId="{264C3A5B-E698-43B1-8FBD-9C73FD6CAF97}" destId="{2B5B54E6-F75E-4150-A032-CAFEA3E9C373}" srcOrd="10" destOrd="0" presId="urn:microsoft.com/office/officeart/2018/2/layout/IconCircleList"/>
    <dgm:cxn modelId="{CD4A16A7-E8AF-4A49-8B03-B3FA169BAFF0}" type="presParOf" srcId="{2B5B54E6-F75E-4150-A032-CAFEA3E9C373}" destId="{F2272878-BE52-4EF4-B6A7-A9E75FAAD5CB}" srcOrd="0" destOrd="0" presId="urn:microsoft.com/office/officeart/2018/2/layout/IconCircleList"/>
    <dgm:cxn modelId="{B5859350-ECC9-4D00-BAEE-44C36626566C}" type="presParOf" srcId="{2B5B54E6-F75E-4150-A032-CAFEA3E9C373}" destId="{4B2B657F-C23F-4D83-B10C-8C5D7B02ADFF}" srcOrd="1" destOrd="0" presId="urn:microsoft.com/office/officeart/2018/2/layout/IconCircleList"/>
    <dgm:cxn modelId="{057A953D-F501-451B-AAB5-6F7849495E88}" type="presParOf" srcId="{2B5B54E6-F75E-4150-A032-CAFEA3E9C373}" destId="{199D3439-96A4-4A5F-B8EB-CF93AA23D5F8}" srcOrd="2" destOrd="0" presId="urn:microsoft.com/office/officeart/2018/2/layout/IconCircleList"/>
    <dgm:cxn modelId="{387EBB14-CF40-44B6-978B-EDF60117CC1D}" type="presParOf" srcId="{2B5B54E6-F75E-4150-A032-CAFEA3E9C373}" destId="{3FD1FA4E-4491-461C-B05F-74356AA3F330}" srcOrd="3" destOrd="0" presId="urn:microsoft.com/office/officeart/2018/2/layout/IconCircleList"/>
    <dgm:cxn modelId="{FCD6A6AC-F81D-4A5E-9D9C-B5B8B11E4F3C}" type="presParOf" srcId="{264C3A5B-E698-43B1-8FBD-9C73FD6CAF97}" destId="{2AA45EA3-21A7-4957-8B9E-66CCBDA6F9B9}" srcOrd="11" destOrd="0" presId="urn:microsoft.com/office/officeart/2018/2/layout/IconCircleList"/>
    <dgm:cxn modelId="{F3593DF5-086A-48B7-9085-40E4173B5E40}" type="presParOf" srcId="{264C3A5B-E698-43B1-8FBD-9C73FD6CAF97}" destId="{BE04EA4B-6C78-411E-A109-66EAA7143E58}" srcOrd="12" destOrd="0" presId="urn:microsoft.com/office/officeart/2018/2/layout/IconCircleList"/>
    <dgm:cxn modelId="{2A1AAF72-D720-4C6C-9176-FE24A6BEE207}" type="presParOf" srcId="{BE04EA4B-6C78-411E-A109-66EAA7143E58}" destId="{9B0D9E4D-E163-4B0B-B786-E46B0F75C348}" srcOrd="0" destOrd="0" presId="urn:microsoft.com/office/officeart/2018/2/layout/IconCircleList"/>
    <dgm:cxn modelId="{8A5A3103-9E5C-465F-806B-33538A56A6B6}" type="presParOf" srcId="{BE04EA4B-6C78-411E-A109-66EAA7143E58}" destId="{B74B7FA3-34AB-46C0-9197-4BE130B7B4B9}" srcOrd="1" destOrd="0" presId="urn:microsoft.com/office/officeart/2018/2/layout/IconCircleList"/>
    <dgm:cxn modelId="{3CF17957-CA7D-45A8-B604-3BB892AD03B4}" type="presParOf" srcId="{BE04EA4B-6C78-411E-A109-66EAA7143E58}" destId="{0CAD93A8-8C58-478C-A869-6546059AE3F5}" srcOrd="2" destOrd="0" presId="urn:microsoft.com/office/officeart/2018/2/layout/IconCircleList"/>
    <dgm:cxn modelId="{740DD6F9-4409-4BD1-A7BE-4B99781D43DD}" type="presParOf" srcId="{BE04EA4B-6C78-411E-A109-66EAA7143E58}" destId="{38420C8C-D689-4231-9827-A4109966AE3C}"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B57D724-0559-47FC-84A1-513B16AA0F83}" type="doc">
      <dgm:prSet loTypeId="urn:microsoft.com/office/officeart/2018/2/layout/IconVerticalSolidList" loCatId="icon" qsTypeId="urn:microsoft.com/office/officeart/2005/8/quickstyle/simple1" qsCatId="simple" csTypeId="urn:microsoft.com/office/officeart/2005/8/colors/accent0_3" csCatId="mainScheme" phldr="1"/>
      <dgm:spPr/>
      <dgm:t>
        <a:bodyPr/>
        <a:lstStyle/>
        <a:p>
          <a:endParaRPr lang="en-US"/>
        </a:p>
      </dgm:t>
    </dgm:pt>
    <dgm:pt modelId="{45FC2D7D-CDE7-4C79-8E67-98BE0B4EA9C9}">
      <dgm:prSet/>
      <dgm:spPr/>
      <dgm:t>
        <a:bodyPr/>
        <a:lstStyle/>
        <a:p>
          <a:pPr>
            <a:lnSpc>
              <a:spcPct val="100000"/>
            </a:lnSpc>
          </a:pPr>
          <a:r>
            <a:rPr lang="en-US" dirty="0"/>
            <a:t>Mitron Bank is a legacy financial institution headquartered in Hyderabad. They want to introduce a new line of credit cards, aiming to broaden its product offerings and reach in the financial market.</a:t>
          </a:r>
        </a:p>
      </dgm:t>
    </dgm:pt>
    <dgm:pt modelId="{4CAD3F3F-FB52-48BB-9064-13195E64AE53}" type="parTrans" cxnId="{AF88A980-8910-49D6-A197-D47E0760B090}">
      <dgm:prSet/>
      <dgm:spPr/>
      <dgm:t>
        <a:bodyPr/>
        <a:lstStyle/>
        <a:p>
          <a:endParaRPr lang="en-US"/>
        </a:p>
      </dgm:t>
    </dgm:pt>
    <dgm:pt modelId="{ECB72184-208D-4091-A686-59B1E6BD981F}" type="sibTrans" cxnId="{AF88A980-8910-49D6-A197-D47E0760B090}">
      <dgm:prSet/>
      <dgm:spPr/>
      <dgm:t>
        <a:bodyPr/>
        <a:lstStyle/>
        <a:p>
          <a:endParaRPr lang="en-US"/>
        </a:p>
      </dgm:t>
    </dgm:pt>
    <dgm:pt modelId="{2EECB2D2-D87C-45DD-85A5-1FA3CD9EE144}">
      <dgm:prSet/>
      <dgm:spPr/>
      <dgm:t>
        <a:bodyPr/>
        <a:lstStyle/>
        <a:p>
          <a:pPr>
            <a:lnSpc>
              <a:spcPct val="100000"/>
            </a:lnSpc>
          </a:pPr>
          <a:r>
            <a:rPr lang="en-US" dirty="0"/>
            <a:t>As a data analyst my job is to analyze the data and report the key findings to the strategy team and strategy director Mr.Bashnir Rover of Mitron Bank to customize credit card as per the customer needs and market trends</a:t>
          </a:r>
        </a:p>
      </dgm:t>
    </dgm:pt>
    <dgm:pt modelId="{1E297E3E-BE60-4FBF-B3BA-B1CD5E0B3BAC}" type="parTrans" cxnId="{C199DAEE-E5B5-434D-9132-0E5322B1B849}">
      <dgm:prSet/>
      <dgm:spPr/>
      <dgm:t>
        <a:bodyPr/>
        <a:lstStyle/>
        <a:p>
          <a:endParaRPr lang="en-US"/>
        </a:p>
      </dgm:t>
    </dgm:pt>
    <dgm:pt modelId="{1504BBDF-B674-4340-AA82-2FBAF61A1662}" type="sibTrans" cxnId="{C199DAEE-E5B5-434D-9132-0E5322B1B849}">
      <dgm:prSet/>
      <dgm:spPr/>
      <dgm:t>
        <a:bodyPr/>
        <a:lstStyle/>
        <a:p>
          <a:endParaRPr lang="en-US"/>
        </a:p>
      </dgm:t>
    </dgm:pt>
    <dgm:pt modelId="{27B72FB7-9A00-457A-BCF7-8B57362D58AD}" type="pres">
      <dgm:prSet presAssocID="{FB57D724-0559-47FC-84A1-513B16AA0F83}" presName="root" presStyleCnt="0">
        <dgm:presLayoutVars>
          <dgm:dir/>
          <dgm:resizeHandles val="exact"/>
        </dgm:presLayoutVars>
      </dgm:prSet>
      <dgm:spPr/>
    </dgm:pt>
    <dgm:pt modelId="{127B36D3-C269-4526-94A0-0788BD320E40}" type="pres">
      <dgm:prSet presAssocID="{45FC2D7D-CDE7-4C79-8E67-98BE0B4EA9C9}" presName="compNode" presStyleCnt="0"/>
      <dgm:spPr/>
    </dgm:pt>
    <dgm:pt modelId="{EB3C9D5F-CE4F-41E6-97B7-FA002CBF559B}" type="pres">
      <dgm:prSet presAssocID="{45FC2D7D-CDE7-4C79-8E67-98BE0B4EA9C9}" presName="bgRect" presStyleLbl="bgShp" presStyleIdx="0" presStyleCnt="2"/>
      <dgm:spPr/>
    </dgm:pt>
    <dgm:pt modelId="{B483267E-AC78-4431-9472-60DAFC146956}" type="pres">
      <dgm:prSet presAssocID="{45FC2D7D-CDE7-4C79-8E67-98BE0B4EA9C9}"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Bank"/>
        </a:ext>
      </dgm:extLst>
    </dgm:pt>
    <dgm:pt modelId="{EE13E75B-1E27-445C-8CF4-B3CF861D421F}" type="pres">
      <dgm:prSet presAssocID="{45FC2D7D-CDE7-4C79-8E67-98BE0B4EA9C9}" presName="spaceRect" presStyleCnt="0"/>
      <dgm:spPr/>
    </dgm:pt>
    <dgm:pt modelId="{14568AB1-074E-4AAD-A871-DD614F9723AC}" type="pres">
      <dgm:prSet presAssocID="{45FC2D7D-CDE7-4C79-8E67-98BE0B4EA9C9}" presName="parTx" presStyleLbl="revTx" presStyleIdx="0" presStyleCnt="2">
        <dgm:presLayoutVars>
          <dgm:chMax val="0"/>
          <dgm:chPref val="0"/>
        </dgm:presLayoutVars>
      </dgm:prSet>
      <dgm:spPr/>
    </dgm:pt>
    <dgm:pt modelId="{CB2564EF-4B54-480E-BB45-0CAAFF799F8F}" type="pres">
      <dgm:prSet presAssocID="{ECB72184-208D-4091-A686-59B1E6BD981F}" presName="sibTrans" presStyleCnt="0"/>
      <dgm:spPr/>
    </dgm:pt>
    <dgm:pt modelId="{A9016D30-98A7-417D-804C-6E478D7D8FEC}" type="pres">
      <dgm:prSet presAssocID="{2EECB2D2-D87C-45DD-85A5-1FA3CD9EE144}" presName="compNode" presStyleCnt="0"/>
      <dgm:spPr/>
    </dgm:pt>
    <dgm:pt modelId="{725CB65B-25D7-4282-A3B0-26C07C0EAC55}" type="pres">
      <dgm:prSet presAssocID="{2EECB2D2-D87C-45DD-85A5-1FA3CD9EE144}" presName="bgRect" presStyleLbl="bgShp" presStyleIdx="1" presStyleCnt="2"/>
      <dgm:spPr/>
    </dgm:pt>
    <dgm:pt modelId="{69E9FC58-20DC-4089-AACF-48730E745B67}" type="pres">
      <dgm:prSet presAssocID="{2EECB2D2-D87C-45DD-85A5-1FA3CD9EE144}"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Bar chart"/>
        </a:ext>
      </dgm:extLst>
    </dgm:pt>
    <dgm:pt modelId="{2B55AA58-3003-41AC-BF01-61E4ACE3E097}" type="pres">
      <dgm:prSet presAssocID="{2EECB2D2-D87C-45DD-85A5-1FA3CD9EE144}" presName="spaceRect" presStyleCnt="0"/>
      <dgm:spPr/>
    </dgm:pt>
    <dgm:pt modelId="{8A14FDEE-3854-4F1C-A96E-9C27AA9A33DB}" type="pres">
      <dgm:prSet presAssocID="{2EECB2D2-D87C-45DD-85A5-1FA3CD9EE144}" presName="parTx" presStyleLbl="revTx" presStyleIdx="1" presStyleCnt="2">
        <dgm:presLayoutVars>
          <dgm:chMax val="0"/>
          <dgm:chPref val="0"/>
        </dgm:presLayoutVars>
      </dgm:prSet>
      <dgm:spPr/>
    </dgm:pt>
  </dgm:ptLst>
  <dgm:cxnLst>
    <dgm:cxn modelId="{F34DF13F-0D9D-4275-9A17-B4478F57DC17}" type="presOf" srcId="{FB57D724-0559-47FC-84A1-513B16AA0F83}" destId="{27B72FB7-9A00-457A-BCF7-8B57362D58AD}" srcOrd="0" destOrd="0" presId="urn:microsoft.com/office/officeart/2018/2/layout/IconVerticalSolidList"/>
    <dgm:cxn modelId="{AF88A980-8910-49D6-A197-D47E0760B090}" srcId="{FB57D724-0559-47FC-84A1-513B16AA0F83}" destId="{45FC2D7D-CDE7-4C79-8E67-98BE0B4EA9C9}" srcOrd="0" destOrd="0" parTransId="{4CAD3F3F-FB52-48BB-9064-13195E64AE53}" sibTransId="{ECB72184-208D-4091-A686-59B1E6BD981F}"/>
    <dgm:cxn modelId="{56E1CA89-BCF5-46FE-9174-2F1D608B34D7}" type="presOf" srcId="{45FC2D7D-CDE7-4C79-8E67-98BE0B4EA9C9}" destId="{14568AB1-074E-4AAD-A871-DD614F9723AC}" srcOrd="0" destOrd="0" presId="urn:microsoft.com/office/officeart/2018/2/layout/IconVerticalSolidList"/>
    <dgm:cxn modelId="{1B05C18F-C0FF-49FA-925E-6E3A253864CD}" type="presOf" srcId="{2EECB2D2-D87C-45DD-85A5-1FA3CD9EE144}" destId="{8A14FDEE-3854-4F1C-A96E-9C27AA9A33DB}" srcOrd="0" destOrd="0" presId="urn:microsoft.com/office/officeart/2018/2/layout/IconVerticalSolidList"/>
    <dgm:cxn modelId="{C199DAEE-E5B5-434D-9132-0E5322B1B849}" srcId="{FB57D724-0559-47FC-84A1-513B16AA0F83}" destId="{2EECB2D2-D87C-45DD-85A5-1FA3CD9EE144}" srcOrd="1" destOrd="0" parTransId="{1E297E3E-BE60-4FBF-B3BA-B1CD5E0B3BAC}" sibTransId="{1504BBDF-B674-4340-AA82-2FBAF61A1662}"/>
    <dgm:cxn modelId="{82734BC7-02BA-461A-9F82-C19CB1A52498}" type="presParOf" srcId="{27B72FB7-9A00-457A-BCF7-8B57362D58AD}" destId="{127B36D3-C269-4526-94A0-0788BD320E40}" srcOrd="0" destOrd="0" presId="urn:microsoft.com/office/officeart/2018/2/layout/IconVerticalSolidList"/>
    <dgm:cxn modelId="{E1D83C7E-E844-4262-88F7-99BA44227EA1}" type="presParOf" srcId="{127B36D3-C269-4526-94A0-0788BD320E40}" destId="{EB3C9D5F-CE4F-41E6-97B7-FA002CBF559B}" srcOrd="0" destOrd="0" presId="urn:microsoft.com/office/officeart/2018/2/layout/IconVerticalSolidList"/>
    <dgm:cxn modelId="{A11CD32C-9E4C-4A7F-8EB2-D2BA33750A1E}" type="presParOf" srcId="{127B36D3-C269-4526-94A0-0788BD320E40}" destId="{B483267E-AC78-4431-9472-60DAFC146956}" srcOrd="1" destOrd="0" presId="urn:microsoft.com/office/officeart/2018/2/layout/IconVerticalSolidList"/>
    <dgm:cxn modelId="{6BE0C9E9-5F4A-4FC9-BEFD-055A36B3E74B}" type="presParOf" srcId="{127B36D3-C269-4526-94A0-0788BD320E40}" destId="{EE13E75B-1E27-445C-8CF4-B3CF861D421F}" srcOrd="2" destOrd="0" presId="urn:microsoft.com/office/officeart/2018/2/layout/IconVerticalSolidList"/>
    <dgm:cxn modelId="{1F52B762-166E-45F5-96F5-595814AEC6D7}" type="presParOf" srcId="{127B36D3-C269-4526-94A0-0788BD320E40}" destId="{14568AB1-074E-4AAD-A871-DD614F9723AC}" srcOrd="3" destOrd="0" presId="urn:microsoft.com/office/officeart/2018/2/layout/IconVerticalSolidList"/>
    <dgm:cxn modelId="{C3C7981F-D692-4BF9-9BF0-2AC80A6EBC65}" type="presParOf" srcId="{27B72FB7-9A00-457A-BCF7-8B57362D58AD}" destId="{CB2564EF-4B54-480E-BB45-0CAAFF799F8F}" srcOrd="1" destOrd="0" presId="urn:microsoft.com/office/officeart/2018/2/layout/IconVerticalSolidList"/>
    <dgm:cxn modelId="{B43FDB63-37F8-4CBA-95FF-C0B0B0E44438}" type="presParOf" srcId="{27B72FB7-9A00-457A-BCF7-8B57362D58AD}" destId="{A9016D30-98A7-417D-804C-6E478D7D8FEC}" srcOrd="2" destOrd="0" presId="urn:microsoft.com/office/officeart/2018/2/layout/IconVerticalSolidList"/>
    <dgm:cxn modelId="{0866D82B-C429-4C49-88DD-B7CBFC68A61B}" type="presParOf" srcId="{A9016D30-98A7-417D-804C-6E478D7D8FEC}" destId="{725CB65B-25D7-4282-A3B0-26C07C0EAC55}" srcOrd="0" destOrd="0" presId="urn:microsoft.com/office/officeart/2018/2/layout/IconVerticalSolidList"/>
    <dgm:cxn modelId="{3A75CB9B-F5C5-4D6B-AA86-40F391601D9C}" type="presParOf" srcId="{A9016D30-98A7-417D-804C-6E478D7D8FEC}" destId="{69E9FC58-20DC-4089-AACF-48730E745B67}" srcOrd="1" destOrd="0" presId="urn:microsoft.com/office/officeart/2018/2/layout/IconVerticalSolidList"/>
    <dgm:cxn modelId="{949048E9-1310-4AD9-85BD-EC1DBD82AEC9}" type="presParOf" srcId="{A9016D30-98A7-417D-804C-6E478D7D8FEC}" destId="{2B55AA58-3003-41AC-BF01-61E4ACE3E097}" srcOrd="2" destOrd="0" presId="urn:microsoft.com/office/officeart/2018/2/layout/IconVerticalSolidList"/>
    <dgm:cxn modelId="{0C3EB506-B281-4126-B221-25081FDA7392}" type="presParOf" srcId="{A9016D30-98A7-417D-804C-6E478D7D8FEC}" destId="{8A14FDEE-3854-4F1C-A96E-9C27AA9A33DB}"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F6689F-2B71-481E-8DA0-80CC782C0258}">
      <dsp:nvSpPr>
        <dsp:cNvPr id="0" name=""/>
        <dsp:cNvSpPr/>
      </dsp:nvSpPr>
      <dsp:spPr>
        <a:xfrm>
          <a:off x="162035" y="731540"/>
          <a:ext cx="681234" cy="681234"/>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5AE14B7-2BDD-4A71-A869-C1149827BCD7}">
      <dsp:nvSpPr>
        <dsp:cNvPr id="0" name=""/>
        <dsp:cNvSpPr/>
      </dsp:nvSpPr>
      <dsp:spPr>
        <a:xfrm>
          <a:off x="305094" y="874599"/>
          <a:ext cx="395116" cy="39511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08D12A2-CD04-4CB5-94DC-A2264B5D01F1}">
      <dsp:nvSpPr>
        <dsp:cNvPr id="0" name=""/>
        <dsp:cNvSpPr/>
      </dsp:nvSpPr>
      <dsp:spPr>
        <a:xfrm>
          <a:off x="989248" y="731540"/>
          <a:ext cx="1605767" cy="681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100000"/>
            </a:lnSpc>
            <a:spcBef>
              <a:spcPct val="0"/>
            </a:spcBef>
            <a:spcAft>
              <a:spcPct val="35000"/>
            </a:spcAft>
            <a:buNone/>
          </a:pPr>
          <a:r>
            <a:rPr lang="en-US" sz="1300" b="0" i="0" kern="1200"/>
            <a:t>Problem Statement</a:t>
          </a:r>
          <a:endParaRPr lang="en-US" sz="1300" kern="1200"/>
        </a:p>
      </dsp:txBody>
      <dsp:txXfrm>
        <a:off x="989248" y="731540"/>
        <a:ext cx="1605767" cy="681234"/>
      </dsp:txXfrm>
    </dsp:sp>
    <dsp:sp modelId="{FF07B231-0898-4149-94C6-FF10A04CDE88}">
      <dsp:nvSpPr>
        <dsp:cNvPr id="0" name=""/>
        <dsp:cNvSpPr/>
      </dsp:nvSpPr>
      <dsp:spPr>
        <a:xfrm>
          <a:off x="2874808" y="731540"/>
          <a:ext cx="681234" cy="681234"/>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7724D54-1535-480D-B429-1AB0900077E3}">
      <dsp:nvSpPr>
        <dsp:cNvPr id="0" name=""/>
        <dsp:cNvSpPr/>
      </dsp:nvSpPr>
      <dsp:spPr>
        <a:xfrm>
          <a:off x="3017867" y="874599"/>
          <a:ext cx="395116" cy="39511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C9197E26-C5D9-4CA7-96D3-D88B3136D584}">
      <dsp:nvSpPr>
        <dsp:cNvPr id="0" name=""/>
        <dsp:cNvSpPr/>
      </dsp:nvSpPr>
      <dsp:spPr>
        <a:xfrm>
          <a:off x="3702021" y="731540"/>
          <a:ext cx="1605767" cy="681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100000"/>
            </a:lnSpc>
            <a:spcBef>
              <a:spcPct val="0"/>
            </a:spcBef>
            <a:spcAft>
              <a:spcPct val="35000"/>
            </a:spcAft>
            <a:buNone/>
          </a:pPr>
          <a:r>
            <a:rPr lang="en-US" sz="1300" b="0" i="0" kern="1200" dirty="0"/>
            <a:t>Dataset</a:t>
          </a:r>
          <a:endParaRPr lang="en-US" sz="1300" kern="1200" dirty="0"/>
        </a:p>
      </dsp:txBody>
      <dsp:txXfrm>
        <a:off x="3702021" y="731540"/>
        <a:ext cx="1605767" cy="681234"/>
      </dsp:txXfrm>
    </dsp:sp>
    <dsp:sp modelId="{910211FC-5350-4F6A-B5E6-E4504C8EB26E}">
      <dsp:nvSpPr>
        <dsp:cNvPr id="0" name=""/>
        <dsp:cNvSpPr/>
      </dsp:nvSpPr>
      <dsp:spPr>
        <a:xfrm>
          <a:off x="5587581" y="731540"/>
          <a:ext cx="681234" cy="681234"/>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556652C-C504-40FF-9432-A8E35539DF2A}">
      <dsp:nvSpPr>
        <dsp:cNvPr id="0" name=""/>
        <dsp:cNvSpPr/>
      </dsp:nvSpPr>
      <dsp:spPr>
        <a:xfrm>
          <a:off x="5730640" y="874599"/>
          <a:ext cx="395116" cy="39511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06B8951-4130-4E25-8114-A06EBAA6160B}">
      <dsp:nvSpPr>
        <dsp:cNvPr id="0" name=""/>
        <dsp:cNvSpPr/>
      </dsp:nvSpPr>
      <dsp:spPr>
        <a:xfrm>
          <a:off x="6414794" y="731540"/>
          <a:ext cx="1605767" cy="681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100000"/>
            </a:lnSpc>
            <a:spcBef>
              <a:spcPct val="0"/>
            </a:spcBef>
            <a:spcAft>
              <a:spcPct val="35000"/>
            </a:spcAft>
            <a:buNone/>
          </a:pPr>
          <a:r>
            <a:rPr lang="en-US" sz="1300" b="0" i="0" kern="1200"/>
            <a:t>Customer Demography</a:t>
          </a:r>
          <a:endParaRPr lang="en-US" sz="1300" kern="1200"/>
        </a:p>
      </dsp:txBody>
      <dsp:txXfrm>
        <a:off x="6414794" y="731540"/>
        <a:ext cx="1605767" cy="681234"/>
      </dsp:txXfrm>
    </dsp:sp>
    <dsp:sp modelId="{0ABA5792-2DB7-47D4-9CCF-A6B17A913145}">
      <dsp:nvSpPr>
        <dsp:cNvPr id="0" name=""/>
        <dsp:cNvSpPr/>
      </dsp:nvSpPr>
      <dsp:spPr>
        <a:xfrm>
          <a:off x="8300354" y="731540"/>
          <a:ext cx="681234" cy="681234"/>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ABDD73F-0AFC-4D57-9690-55B93BCFD2A4}">
      <dsp:nvSpPr>
        <dsp:cNvPr id="0" name=""/>
        <dsp:cNvSpPr/>
      </dsp:nvSpPr>
      <dsp:spPr>
        <a:xfrm>
          <a:off x="8443413" y="874599"/>
          <a:ext cx="395116" cy="39511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A13BC5DB-25A5-4C40-9B5A-B3B2E8F9287E}">
      <dsp:nvSpPr>
        <dsp:cNvPr id="0" name=""/>
        <dsp:cNvSpPr/>
      </dsp:nvSpPr>
      <dsp:spPr>
        <a:xfrm>
          <a:off x="9127567" y="731540"/>
          <a:ext cx="1605767" cy="681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100000"/>
            </a:lnSpc>
            <a:spcBef>
              <a:spcPct val="0"/>
            </a:spcBef>
            <a:spcAft>
              <a:spcPct val="35000"/>
            </a:spcAft>
            <a:buNone/>
          </a:pPr>
          <a:r>
            <a:rPr lang="en-US" sz="1300" b="0" i="0" kern="1200"/>
            <a:t>Income Utilization % of customer</a:t>
          </a:r>
          <a:endParaRPr lang="en-US" sz="1300" kern="1200"/>
        </a:p>
      </dsp:txBody>
      <dsp:txXfrm>
        <a:off x="9127567" y="731540"/>
        <a:ext cx="1605767" cy="681234"/>
      </dsp:txXfrm>
    </dsp:sp>
    <dsp:sp modelId="{195B0957-5768-4EF5-8A6C-BC393D749610}">
      <dsp:nvSpPr>
        <dsp:cNvPr id="0" name=""/>
        <dsp:cNvSpPr/>
      </dsp:nvSpPr>
      <dsp:spPr>
        <a:xfrm>
          <a:off x="162035" y="1991502"/>
          <a:ext cx="681234" cy="681234"/>
        </a:xfrm>
        <a:prstGeom prst="ellipse">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6E2BEE4-3F5F-42B3-A753-F3212304E39D}">
      <dsp:nvSpPr>
        <dsp:cNvPr id="0" name=""/>
        <dsp:cNvSpPr/>
      </dsp:nvSpPr>
      <dsp:spPr>
        <a:xfrm>
          <a:off x="305094" y="2134561"/>
          <a:ext cx="395116" cy="395116"/>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C5451BC-6660-4411-9B9D-8020F99BE869}">
      <dsp:nvSpPr>
        <dsp:cNvPr id="0" name=""/>
        <dsp:cNvSpPr/>
      </dsp:nvSpPr>
      <dsp:spPr>
        <a:xfrm>
          <a:off x="989248" y="1991502"/>
          <a:ext cx="1605767" cy="681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100000"/>
            </a:lnSpc>
            <a:spcBef>
              <a:spcPct val="0"/>
            </a:spcBef>
            <a:spcAft>
              <a:spcPct val="35000"/>
            </a:spcAft>
            <a:buNone/>
          </a:pPr>
          <a:r>
            <a:rPr lang="en-US" sz="1300" b="0" i="0" kern="1200"/>
            <a:t>Spending patterns</a:t>
          </a:r>
          <a:endParaRPr lang="en-US" sz="1300" kern="1200"/>
        </a:p>
      </dsp:txBody>
      <dsp:txXfrm>
        <a:off x="989248" y="1991502"/>
        <a:ext cx="1605767" cy="681234"/>
      </dsp:txXfrm>
    </dsp:sp>
    <dsp:sp modelId="{F2272878-BE52-4EF4-B6A7-A9E75FAAD5CB}">
      <dsp:nvSpPr>
        <dsp:cNvPr id="0" name=""/>
        <dsp:cNvSpPr/>
      </dsp:nvSpPr>
      <dsp:spPr>
        <a:xfrm>
          <a:off x="2874808" y="1991502"/>
          <a:ext cx="681234" cy="681234"/>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B2B657F-C23F-4D83-B10C-8C5D7B02ADFF}">
      <dsp:nvSpPr>
        <dsp:cNvPr id="0" name=""/>
        <dsp:cNvSpPr/>
      </dsp:nvSpPr>
      <dsp:spPr>
        <a:xfrm>
          <a:off x="3017867" y="2134561"/>
          <a:ext cx="395116" cy="395116"/>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3FD1FA4E-4491-461C-B05F-74356AA3F330}">
      <dsp:nvSpPr>
        <dsp:cNvPr id="0" name=""/>
        <dsp:cNvSpPr/>
      </dsp:nvSpPr>
      <dsp:spPr>
        <a:xfrm>
          <a:off x="3702021" y="1991502"/>
          <a:ext cx="1605767" cy="681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100000"/>
            </a:lnSpc>
            <a:spcBef>
              <a:spcPct val="0"/>
            </a:spcBef>
            <a:spcAft>
              <a:spcPct val="35000"/>
            </a:spcAft>
            <a:buNone/>
          </a:pPr>
          <a:r>
            <a:rPr lang="en-US" sz="1300" b="0" i="0" kern="1200" dirty="0"/>
            <a:t>Key Insights</a:t>
          </a:r>
          <a:endParaRPr lang="en-US" sz="1300" kern="1200" dirty="0"/>
        </a:p>
      </dsp:txBody>
      <dsp:txXfrm>
        <a:off x="3702021" y="1991502"/>
        <a:ext cx="1605767" cy="681234"/>
      </dsp:txXfrm>
    </dsp:sp>
    <dsp:sp modelId="{9B0D9E4D-E163-4B0B-B786-E46B0F75C348}">
      <dsp:nvSpPr>
        <dsp:cNvPr id="0" name=""/>
        <dsp:cNvSpPr/>
      </dsp:nvSpPr>
      <dsp:spPr>
        <a:xfrm>
          <a:off x="5587581" y="1991502"/>
          <a:ext cx="681234" cy="681234"/>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74B7FA3-34AB-46C0-9197-4BE130B7B4B9}">
      <dsp:nvSpPr>
        <dsp:cNvPr id="0" name=""/>
        <dsp:cNvSpPr/>
      </dsp:nvSpPr>
      <dsp:spPr>
        <a:xfrm>
          <a:off x="5730640" y="2134561"/>
          <a:ext cx="395116" cy="395116"/>
        </a:xfrm>
        <a:prstGeom prst="rect">
          <a:avLst/>
        </a:prstGeom>
        <a:solidFill>
          <a:schemeClr val="bg1">
            <a:hueOff val="0"/>
            <a:satOff val="0"/>
            <a:lumOff val="0"/>
            <a:alphaOff val="0"/>
          </a:schemeClr>
        </a:solidFill>
        <a:ln w="19050" cap="rnd"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8420C8C-D689-4231-9827-A4109966AE3C}">
      <dsp:nvSpPr>
        <dsp:cNvPr id="0" name=""/>
        <dsp:cNvSpPr/>
      </dsp:nvSpPr>
      <dsp:spPr>
        <a:xfrm>
          <a:off x="6414794" y="1991502"/>
          <a:ext cx="1605767" cy="6812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100000"/>
            </a:lnSpc>
            <a:spcBef>
              <a:spcPct val="0"/>
            </a:spcBef>
            <a:spcAft>
              <a:spcPct val="35000"/>
            </a:spcAft>
            <a:buNone/>
          </a:pPr>
          <a:r>
            <a:rPr lang="en-US" sz="1300" b="0" i="0" kern="1200" dirty="0"/>
            <a:t>Recommendations  </a:t>
          </a:r>
          <a:endParaRPr lang="en-US" sz="1300" kern="1200" dirty="0"/>
        </a:p>
      </dsp:txBody>
      <dsp:txXfrm>
        <a:off x="6414794" y="1991502"/>
        <a:ext cx="1605767" cy="68123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3C9D5F-CE4F-41E6-97B7-FA002CBF559B}">
      <dsp:nvSpPr>
        <dsp:cNvPr id="0" name=""/>
        <dsp:cNvSpPr/>
      </dsp:nvSpPr>
      <dsp:spPr>
        <a:xfrm>
          <a:off x="0" y="553195"/>
          <a:ext cx="10895369" cy="1021283"/>
        </a:xfrm>
        <a:prstGeom prst="roundRect">
          <a:avLst>
            <a:gd name="adj" fmla="val 10000"/>
          </a:avLst>
        </a:prstGeom>
        <a:solidFill>
          <a:schemeClr val="dk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483267E-AC78-4431-9472-60DAFC146956}">
      <dsp:nvSpPr>
        <dsp:cNvPr id="0" name=""/>
        <dsp:cNvSpPr/>
      </dsp:nvSpPr>
      <dsp:spPr>
        <a:xfrm>
          <a:off x="308938" y="782983"/>
          <a:ext cx="561705" cy="56170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4568AB1-074E-4AAD-A871-DD614F9723AC}">
      <dsp:nvSpPr>
        <dsp:cNvPr id="0" name=""/>
        <dsp:cNvSpPr/>
      </dsp:nvSpPr>
      <dsp:spPr>
        <a:xfrm>
          <a:off x="1179581" y="553195"/>
          <a:ext cx="9715788" cy="10212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086" tIns="108086" rIns="108086" bIns="108086" numCol="1" spcCol="1270" anchor="ctr" anchorCtr="0">
          <a:noAutofit/>
        </a:bodyPr>
        <a:lstStyle/>
        <a:p>
          <a:pPr marL="0" lvl="0" indent="0" algn="l" defTabSz="755650">
            <a:lnSpc>
              <a:spcPct val="100000"/>
            </a:lnSpc>
            <a:spcBef>
              <a:spcPct val="0"/>
            </a:spcBef>
            <a:spcAft>
              <a:spcPct val="35000"/>
            </a:spcAft>
            <a:buNone/>
          </a:pPr>
          <a:r>
            <a:rPr lang="en-US" sz="1700" kern="1200" dirty="0"/>
            <a:t>Mitron Bank is a legacy financial institution headquartered in Hyderabad. They want to introduce a new line of credit cards, aiming to broaden its product offerings and reach in the financial market.</a:t>
          </a:r>
        </a:p>
      </dsp:txBody>
      <dsp:txXfrm>
        <a:off x="1179581" y="553195"/>
        <a:ext cx="9715788" cy="1021283"/>
      </dsp:txXfrm>
    </dsp:sp>
    <dsp:sp modelId="{725CB65B-25D7-4282-A3B0-26C07C0EAC55}">
      <dsp:nvSpPr>
        <dsp:cNvPr id="0" name=""/>
        <dsp:cNvSpPr/>
      </dsp:nvSpPr>
      <dsp:spPr>
        <a:xfrm>
          <a:off x="0" y="1829798"/>
          <a:ext cx="10895369" cy="1021283"/>
        </a:xfrm>
        <a:prstGeom prst="roundRect">
          <a:avLst>
            <a:gd name="adj" fmla="val 10000"/>
          </a:avLst>
        </a:prstGeom>
        <a:solidFill>
          <a:schemeClr val="dk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9E9FC58-20DC-4089-AACF-48730E745B67}">
      <dsp:nvSpPr>
        <dsp:cNvPr id="0" name=""/>
        <dsp:cNvSpPr/>
      </dsp:nvSpPr>
      <dsp:spPr>
        <a:xfrm>
          <a:off x="308938" y="2059587"/>
          <a:ext cx="561705" cy="56170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A14FDEE-3854-4F1C-A96E-9C27AA9A33DB}">
      <dsp:nvSpPr>
        <dsp:cNvPr id="0" name=""/>
        <dsp:cNvSpPr/>
      </dsp:nvSpPr>
      <dsp:spPr>
        <a:xfrm>
          <a:off x="1179581" y="1829798"/>
          <a:ext cx="9715788" cy="10212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086" tIns="108086" rIns="108086" bIns="108086" numCol="1" spcCol="1270" anchor="ctr" anchorCtr="0">
          <a:noAutofit/>
        </a:bodyPr>
        <a:lstStyle/>
        <a:p>
          <a:pPr marL="0" lvl="0" indent="0" algn="l" defTabSz="755650">
            <a:lnSpc>
              <a:spcPct val="100000"/>
            </a:lnSpc>
            <a:spcBef>
              <a:spcPct val="0"/>
            </a:spcBef>
            <a:spcAft>
              <a:spcPct val="35000"/>
            </a:spcAft>
            <a:buNone/>
          </a:pPr>
          <a:r>
            <a:rPr lang="en-US" sz="1700" kern="1200" dirty="0"/>
            <a:t>As a data analyst my job is to analyze the data and report the key findings to the strategy team and strategy director Mr.Bashnir Rover of Mitron Bank to customize credit card as per the customer needs and market trends</a:t>
          </a:r>
        </a:p>
      </dsp:txBody>
      <dsp:txXfrm>
        <a:off x="1179581" y="1829798"/>
        <a:ext cx="9715788" cy="1021283"/>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svg>
</file>

<file path=ppt/media/image22.png>
</file>

<file path=ppt/media/image23.sv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sv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5AA8FF-01C2-49B4-A22A-C21C4642BBC1}" type="datetimeFigureOut">
              <a:rPr lang="en-AE" smtClean="0"/>
              <a:t>18/01/2024</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0A649F-B2BC-44AC-A90D-8CB222D34962}" type="slidenum">
              <a:rPr lang="en-AE" smtClean="0"/>
              <a:t>‹#›</a:t>
            </a:fld>
            <a:endParaRPr lang="en-AE"/>
          </a:p>
        </p:txBody>
      </p:sp>
    </p:spTree>
    <p:extLst>
      <p:ext uri="{BB962C8B-B14F-4D97-AF65-F5344CB8AC3E}">
        <p14:creationId xmlns:p14="http://schemas.microsoft.com/office/powerpoint/2010/main" val="9589770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341EE12-F28E-4B03-A404-A8FCAE0F6316}" type="datetime1">
              <a:rPr lang="en-US" smtClean="0"/>
              <a:t>1/18/2024</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A918BC-4D43-4B42-B3C0-E7EBE25E6AF0}" type="slidenum">
              <a:rPr lang="en-US" smtClean="0"/>
              <a:t>‹#›</a:t>
            </a:fld>
            <a:endParaRPr lang="en-US" dirty="0"/>
          </a:p>
        </p:txBody>
      </p:sp>
    </p:spTree>
    <p:extLst>
      <p:ext uri="{BB962C8B-B14F-4D97-AF65-F5344CB8AC3E}">
        <p14:creationId xmlns:p14="http://schemas.microsoft.com/office/powerpoint/2010/main" val="28086859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989806E-8E94-473C-AEE7-BE6F15F85533}" type="datetime1">
              <a:rPr lang="en-US" smtClean="0"/>
              <a:t>1/18/2024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4A918BC-4D43-4B42-B3C0-E7EBE25E6AF0}" type="slidenum">
              <a:rPr lang="en-US" smtClean="0"/>
              <a:pPr/>
              <a:t>‹#›</a:t>
            </a:fld>
            <a:endParaRPr lang="en-US" dirty="0"/>
          </a:p>
        </p:txBody>
      </p:sp>
    </p:spTree>
    <p:extLst>
      <p:ext uri="{BB962C8B-B14F-4D97-AF65-F5344CB8AC3E}">
        <p14:creationId xmlns:p14="http://schemas.microsoft.com/office/powerpoint/2010/main" val="147485352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989806E-8E94-473C-AEE7-BE6F15F85533}" type="datetime1">
              <a:rPr lang="en-US" smtClean="0"/>
              <a:t>1/18/2024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4A918BC-4D43-4B42-B3C0-E7EBE25E6AF0}" type="slidenum">
              <a:rPr lang="en-US" smtClean="0"/>
              <a:pPr/>
              <a:t>‹#›</a:t>
            </a:fld>
            <a:endParaRPr lang="en-US" dirty="0"/>
          </a:p>
        </p:txBody>
      </p:sp>
    </p:spTree>
    <p:extLst>
      <p:ext uri="{BB962C8B-B14F-4D97-AF65-F5344CB8AC3E}">
        <p14:creationId xmlns:p14="http://schemas.microsoft.com/office/powerpoint/2010/main" val="54039962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989806E-8E94-473C-AEE7-BE6F15F85533}" type="datetime1">
              <a:rPr lang="en-US" smtClean="0"/>
              <a:t>1/18/2024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4A918BC-4D43-4B42-B3C0-E7EBE25E6AF0}" type="slidenum">
              <a:rPr lang="en-US" smtClean="0"/>
              <a:pPr/>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782379534"/>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89806E-8E94-473C-AEE7-BE6F15F85533}" type="datetime1">
              <a:rPr lang="en-US" smtClean="0"/>
              <a:t>1/18/2024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4A918BC-4D43-4B42-B3C0-E7EBE25E6AF0}" type="slidenum">
              <a:rPr lang="en-US" smtClean="0"/>
              <a:pPr/>
              <a:t>‹#›</a:t>
            </a:fld>
            <a:endParaRPr lang="en-US" dirty="0"/>
          </a:p>
        </p:txBody>
      </p:sp>
    </p:spTree>
    <p:extLst>
      <p:ext uri="{BB962C8B-B14F-4D97-AF65-F5344CB8AC3E}">
        <p14:creationId xmlns:p14="http://schemas.microsoft.com/office/powerpoint/2010/main" val="409178996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989806E-8E94-473C-AEE7-BE6F15F85533}" type="datetime1">
              <a:rPr lang="en-US" smtClean="0"/>
              <a:t>1/18/2024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4A918BC-4D43-4B42-B3C0-E7EBE25E6AF0}" type="slidenum">
              <a:rPr lang="en-US" smtClean="0"/>
              <a:pPr/>
              <a:t>‹#›</a:t>
            </a:fld>
            <a:endParaRPr lang="en-US" dirty="0"/>
          </a:p>
        </p:txBody>
      </p:sp>
    </p:spTree>
    <p:extLst>
      <p:ext uri="{BB962C8B-B14F-4D97-AF65-F5344CB8AC3E}">
        <p14:creationId xmlns:p14="http://schemas.microsoft.com/office/powerpoint/2010/main" val="55452632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989806E-8E94-473C-AEE7-BE6F15F85533}" type="datetime1">
              <a:rPr lang="en-US" smtClean="0"/>
              <a:t>1/18/2024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4A918BC-4D43-4B42-B3C0-E7EBE25E6AF0}" type="slidenum">
              <a:rPr lang="en-US" smtClean="0"/>
              <a:pPr/>
              <a:t>‹#›</a:t>
            </a:fld>
            <a:endParaRPr lang="en-US" dirty="0"/>
          </a:p>
        </p:txBody>
      </p:sp>
    </p:spTree>
    <p:extLst>
      <p:ext uri="{BB962C8B-B14F-4D97-AF65-F5344CB8AC3E}">
        <p14:creationId xmlns:p14="http://schemas.microsoft.com/office/powerpoint/2010/main" val="230985396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8B8189-0D9C-48A6-9FA3-862227B094CE}" type="datetime1">
              <a:rPr lang="en-US" smtClean="0"/>
              <a:t>1/18/2024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8935726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ADDCAE-6443-42C3-9C19-F95985500186}" type="datetime1">
              <a:rPr lang="en-US" smtClean="0"/>
              <a:t>1/18/2024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4A918BC-4D43-4B42-B3C0-E7EBE25E6AF0}" type="slidenum">
              <a:rPr lang="en-US" smtClean="0"/>
              <a:t>‹#›</a:t>
            </a:fld>
            <a:endParaRPr lang="en-US" dirty="0"/>
          </a:p>
        </p:txBody>
      </p:sp>
    </p:spTree>
    <p:extLst>
      <p:ext uri="{BB962C8B-B14F-4D97-AF65-F5344CB8AC3E}">
        <p14:creationId xmlns:p14="http://schemas.microsoft.com/office/powerpoint/2010/main" val="8961214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1962799E-EB8E-4038-8063-81BB57C732D4}" type="datetime1">
              <a:rPr lang="en-US" smtClean="0"/>
              <a:t>1/18/2024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29234750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7A73C3-B243-44D3-809D-EF8FDFBD85D4}" type="datetime1">
              <a:rPr lang="en-US" smtClean="0"/>
              <a:t>1/18/2024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36223328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9B6D3E3-28E2-4380-A113-67698215C5F8}" type="datetime1">
              <a:rPr lang="en-US" smtClean="0"/>
              <a:t>1/18/2024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42340362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9EFCB61-04AD-47C9-BF79-2BD8B9CEC07A}" type="datetime1">
              <a:rPr lang="en-US" smtClean="0"/>
              <a:t>1/18/2024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26303594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A4535E0C-D585-492F-8146-7493F4086301}" type="datetime1">
              <a:rPr lang="en-US" smtClean="0"/>
              <a:t>1/18/2024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29182740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8CE48390-48B5-49AB-B019-A7C8FB8C31F6}" type="datetime1">
              <a:rPr lang="en-US" smtClean="0"/>
              <a:t>1/18/2024</a:t>
            </a:fld>
            <a:endParaRPr lang="en-US"/>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6260297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962E767E-8A14-4E70-91B9-2101CBC4D7BD}" type="datetime1">
              <a:rPr lang="en-US" smtClean="0"/>
              <a:t>1/18/2024</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B4A918BC-4D43-4B42-B3C0-E7EBE25E6AF0}" type="slidenum">
              <a:rPr lang="en-US" smtClean="0"/>
              <a:t>‹#›</a:t>
            </a:fld>
            <a:endParaRPr lang="en-US" dirty="0"/>
          </a:p>
        </p:txBody>
      </p:sp>
    </p:spTree>
    <p:extLst>
      <p:ext uri="{BB962C8B-B14F-4D97-AF65-F5344CB8AC3E}">
        <p14:creationId xmlns:p14="http://schemas.microsoft.com/office/powerpoint/2010/main" val="908466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1AF0C4B-5A4A-45CA-ABEC-10F107160D33}" type="datetime1">
              <a:rPr lang="en-US" smtClean="0"/>
              <a:t>1/18/2024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4A918BC-4D43-4B42-B3C0-E7EBE25E6AF0}" type="slidenum">
              <a:rPr lang="en-US" smtClean="0"/>
              <a:t>‹#›</a:t>
            </a:fld>
            <a:endParaRPr lang="en-US" dirty="0"/>
          </a:p>
        </p:txBody>
      </p:sp>
    </p:spTree>
    <p:extLst>
      <p:ext uri="{BB962C8B-B14F-4D97-AF65-F5344CB8AC3E}">
        <p14:creationId xmlns:p14="http://schemas.microsoft.com/office/powerpoint/2010/main" val="40302233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6989806E-8E94-473C-AEE7-BE6F15F85533}" type="datetime1">
              <a:rPr lang="en-US" smtClean="0"/>
              <a:t>1/18/2024</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B4A918BC-4D43-4B42-B3C0-E7EBE25E6AF0}" type="slidenum">
              <a:rPr lang="en-US" smtClean="0"/>
              <a:pPr/>
              <a:t>‹#›</a:t>
            </a:fld>
            <a:endParaRPr lang="en-US" dirty="0"/>
          </a:p>
        </p:txBody>
      </p:sp>
    </p:spTree>
    <p:extLst>
      <p:ext uri="{BB962C8B-B14F-4D97-AF65-F5344CB8AC3E}">
        <p14:creationId xmlns:p14="http://schemas.microsoft.com/office/powerpoint/2010/main" val="2555216432"/>
      </p:ext>
    </p:extLst>
  </p:cSld>
  <p:clrMap bg1="dk1" tx1="lt1" bg2="dk2" tx2="lt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 id="2147483777" r:id="rId12"/>
    <p:sldLayoutId id="2147483778" r:id="rId13"/>
    <p:sldLayoutId id="2147483779" r:id="rId14"/>
    <p:sldLayoutId id="2147483780" r:id="rId15"/>
    <p:sldLayoutId id="2147483781" r:id="rId16"/>
    <p:sldLayoutId id="2147483782"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8.jp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4.png"/><Relationship Id="rId2" Type="http://schemas.microsoft.com/office/2011/relationships/webextension" Target="../webextensions/webextension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5.png"/><Relationship Id="rId2" Type="http://schemas.microsoft.com/office/2011/relationships/webextension" Target="../webextensions/webextension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6.png"/><Relationship Id="rId2" Type="http://schemas.microsoft.com/office/2011/relationships/webextension" Target="../webextensions/webextension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7.png"/><Relationship Id="rId2" Type="http://schemas.microsoft.com/office/2011/relationships/webextension" Target="../webextensions/webextension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57B325C-3E35-45CF-9D07-3BCB281F3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16B0C6B1-2802-1B7C-5737-822ED10C7CDF}"/>
              </a:ext>
            </a:extLst>
          </p:cNvPr>
          <p:cNvSpPr>
            <a:spLocks noGrp="1"/>
          </p:cNvSpPr>
          <p:nvPr>
            <p:ph type="ctrTitle"/>
          </p:nvPr>
        </p:nvSpPr>
        <p:spPr>
          <a:xfrm>
            <a:off x="8324789" y="141657"/>
            <a:ext cx="3352375" cy="3066507"/>
          </a:xfrm>
        </p:spPr>
        <p:txBody>
          <a:bodyPr>
            <a:normAutofit/>
          </a:bodyPr>
          <a:lstStyle/>
          <a:p>
            <a:r>
              <a:rPr lang="en-US" sz="5400" dirty="0">
                <a:solidFill>
                  <a:srgbClr val="EBEBEB"/>
                </a:solidFill>
                <a:latin typeface="Times New Roman" panose="02020603050405020304" pitchFamily="18" charset="0"/>
                <a:cs typeface="Times New Roman" panose="02020603050405020304" pitchFamily="18" charset="0"/>
              </a:rPr>
              <a:t>MITRON BANK</a:t>
            </a:r>
            <a:endParaRPr lang="en-AE" sz="5400" dirty="0">
              <a:solidFill>
                <a:srgbClr val="EBEBEB"/>
              </a:solidFill>
              <a:latin typeface="Times New Roman" panose="02020603050405020304" pitchFamily="18" charset="0"/>
              <a:cs typeface="Times New Roman" panose="02020603050405020304" pitchFamily="18" charset="0"/>
            </a:endParaRPr>
          </a:p>
        </p:txBody>
      </p:sp>
      <p:sp>
        <p:nvSpPr>
          <p:cNvPr id="5" name="Subtitle 4">
            <a:extLst>
              <a:ext uri="{FF2B5EF4-FFF2-40B4-BE49-F238E27FC236}">
                <a16:creationId xmlns:a16="http://schemas.microsoft.com/office/drawing/2014/main" id="{F38FAD58-A445-2E19-20E1-84DEA60A4580}"/>
              </a:ext>
            </a:extLst>
          </p:cNvPr>
          <p:cNvSpPr>
            <a:spLocks noGrp="1"/>
          </p:cNvSpPr>
          <p:nvPr>
            <p:ph type="subTitle" idx="1"/>
          </p:nvPr>
        </p:nvSpPr>
        <p:spPr>
          <a:xfrm>
            <a:off x="8641630" y="5094835"/>
            <a:ext cx="3352375" cy="1621508"/>
          </a:xfrm>
        </p:spPr>
        <p:txBody>
          <a:bodyPr>
            <a:normAutofit/>
          </a:bodyPr>
          <a:lstStyle/>
          <a:p>
            <a:r>
              <a:rPr lang="en-US" sz="2400" dirty="0">
                <a:solidFill>
                  <a:schemeClr val="tx2">
                    <a:lumMod val="40000"/>
                    <a:lumOff val="60000"/>
                  </a:schemeClr>
                </a:solidFill>
                <a:latin typeface="Times New Roman" panose="02020603050405020304" pitchFamily="18" charset="0"/>
                <a:cs typeface="Times New Roman" panose="02020603050405020304" pitchFamily="18" charset="0"/>
              </a:rPr>
              <a:t>Presented by</a:t>
            </a:r>
          </a:p>
          <a:p>
            <a:r>
              <a:rPr lang="en-US" sz="2400" dirty="0">
                <a:solidFill>
                  <a:schemeClr val="tx2">
                    <a:lumMod val="40000"/>
                    <a:lumOff val="60000"/>
                  </a:schemeClr>
                </a:solidFill>
                <a:latin typeface="Times New Roman" panose="02020603050405020304" pitchFamily="18" charset="0"/>
                <a:cs typeface="Times New Roman" panose="02020603050405020304" pitchFamily="18" charset="0"/>
              </a:rPr>
              <a:t>Sivabavithraa</a:t>
            </a:r>
            <a:endParaRPr lang="en-AE" sz="2400" dirty="0">
              <a:solidFill>
                <a:schemeClr val="tx2">
                  <a:lumMod val="40000"/>
                  <a:lumOff val="60000"/>
                </a:schemeClr>
              </a:solidFill>
              <a:latin typeface="Times New Roman" panose="02020603050405020304" pitchFamily="18" charset="0"/>
              <a:cs typeface="Times New Roman" panose="02020603050405020304" pitchFamily="18" charset="0"/>
            </a:endParaRPr>
          </a:p>
        </p:txBody>
      </p:sp>
      <p:sp>
        <p:nvSpPr>
          <p:cNvPr id="48" name="Freeform 36">
            <a:extLst>
              <a:ext uri="{FF2B5EF4-FFF2-40B4-BE49-F238E27FC236}">
                <a16:creationId xmlns:a16="http://schemas.microsoft.com/office/drawing/2014/main" id="{C24BEC42-AFF3-40D1-93A2-A27A42E1E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50" name="Freeform: Shape 49">
            <a:extLst>
              <a:ext uri="{FF2B5EF4-FFF2-40B4-BE49-F238E27FC236}">
                <a16:creationId xmlns:a16="http://schemas.microsoft.com/office/drawing/2014/main" id="{608F427C-1EC9-4280-9367-F2B3AA063E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809954" cy="6858000"/>
          </a:xfrm>
          <a:custGeom>
            <a:avLst/>
            <a:gdLst>
              <a:gd name="connsiteX0" fmla="*/ 6465239 w 7809954"/>
              <a:gd name="connsiteY0" fmla="*/ 0 h 6858000"/>
              <a:gd name="connsiteX1" fmla="*/ 7808777 w 7809954"/>
              <a:gd name="connsiteY1" fmla="*/ 0 h 6858000"/>
              <a:gd name="connsiteX2" fmla="*/ 7783732 w 7809954"/>
              <a:gd name="connsiteY2" fmla="*/ 155676 h 6858000"/>
              <a:gd name="connsiteX3" fmla="*/ 7759863 w 7809954"/>
              <a:gd name="connsiteY3" fmla="*/ 310667 h 6858000"/>
              <a:gd name="connsiteX4" fmla="*/ 7736499 w 7809954"/>
              <a:gd name="connsiteY4" fmla="*/ 466344 h 6858000"/>
              <a:gd name="connsiteX5" fmla="*/ 7716496 w 7809954"/>
              <a:gd name="connsiteY5" fmla="*/ 622706 h 6858000"/>
              <a:gd name="connsiteX6" fmla="*/ 7696325 w 7809954"/>
              <a:gd name="connsiteY6" fmla="*/ 778383 h 6858000"/>
              <a:gd name="connsiteX7" fmla="*/ 7677499 w 7809954"/>
              <a:gd name="connsiteY7" fmla="*/ 934745 h 6858000"/>
              <a:gd name="connsiteX8" fmla="*/ 7661363 w 7809954"/>
              <a:gd name="connsiteY8" fmla="*/ 1089050 h 6858000"/>
              <a:gd name="connsiteX9" fmla="*/ 7646067 w 7809954"/>
              <a:gd name="connsiteY9" fmla="*/ 1245413 h 6858000"/>
              <a:gd name="connsiteX10" fmla="*/ 7632115 w 7809954"/>
              <a:gd name="connsiteY10" fmla="*/ 1401089 h 6858000"/>
              <a:gd name="connsiteX11" fmla="*/ 7620013 w 7809954"/>
              <a:gd name="connsiteY11" fmla="*/ 1554023 h 6858000"/>
              <a:gd name="connsiteX12" fmla="*/ 7607910 w 7809954"/>
              <a:gd name="connsiteY12" fmla="*/ 1709013 h 6858000"/>
              <a:gd name="connsiteX13" fmla="*/ 7597825 w 7809954"/>
              <a:gd name="connsiteY13" fmla="*/ 1861947 h 6858000"/>
              <a:gd name="connsiteX14" fmla="*/ 7589925 w 7809954"/>
              <a:gd name="connsiteY14" fmla="*/ 2014880 h 6858000"/>
              <a:gd name="connsiteX15" fmla="*/ 7581688 w 7809954"/>
              <a:gd name="connsiteY15" fmla="*/ 2167128 h 6858000"/>
              <a:gd name="connsiteX16" fmla="*/ 7574797 w 7809954"/>
              <a:gd name="connsiteY16" fmla="*/ 2318004 h 6858000"/>
              <a:gd name="connsiteX17" fmla="*/ 7569922 w 7809954"/>
              <a:gd name="connsiteY17" fmla="*/ 2467508 h 6858000"/>
              <a:gd name="connsiteX18" fmla="*/ 7565720 w 7809954"/>
              <a:gd name="connsiteY18" fmla="*/ 2617013 h 6858000"/>
              <a:gd name="connsiteX19" fmla="*/ 7561686 w 7809954"/>
              <a:gd name="connsiteY19" fmla="*/ 2765145 h 6858000"/>
              <a:gd name="connsiteX20" fmla="*/ 7559837 w 7809954"/>
              <a:gd name="connsiteY20" fmla="*/ 2911221 h 6858000"/>
              <a:gd name="connsiteX21" fmla="*/ 7557820 w 7809954"/>
              <a:gd name="connsiteY21" fmla="*/ 3057296 h 6858000"/>
              <a:gd name="connsiteX22" fmla="*/ 7556811 w 7809954"/>
              <a:gd name="connsiteY22" fmla="*/ 3201314 h 6858000"/>
              <a:gd name="connsiteX23" fmla="*/ 7557820 w 7809954"/>
              <a:gd name="connsiteY23" fmla="*/ 3343960 h 6858000"/>
              <a:gd name="connsiteX24" fmla="*/ 7557820 w 7809954"/>
              <a:gd name="connsiteY24" fmla="*/ 3485235 h 6858000"/>
              <a:gd name="connsiteX25" fmla="*/ 7559837 w 7809954"/>
              <a:gd name="connsiteY25" fmla="*/ 3625138 h 6858000"/>
              <a:gd name="connsiteX26" fmla="*/ 7562862 w 7809954"/>
              <a:gd name="connsiteY26" fmla="*/ 3762298 h 6858000"/>
              <a:gd name="connsiteX27" fmla="*/ 7565720 w 7809954"/>
              <a:gd name="connsiteY27" fmla="*/ 3898087 h 6858000"/>
              <a:gd name="connsiteX28" fmla="*/ 7568914 w 7809954"/>
              <a:gd name="connsiteY28" fmla="*/ 4031132 h 6858000"/>
              <a:gd name="connsiteX29" fmla="*/ 7573788 w 7809954"/>
              <a:gd name="connsiteY29" fmla="*/ 4163491 h 6858000"/>
              <a:gd name="connsiteX30" fmla="*/ 7578999 w 7809954"/>
              <a:gd name="connsiteY30" fmla="*/ 4293793 h 6858000"/>
              <a:gd name="connsiteX31" fmla="*/ 7583705 w 7809954"/>
              <a:gd name="connsiteY31" fmla="*/ 4421352 h 6858000"/>
              <a:gd name="connsiteX32" fmla="*/ 7596985 w 7809954"/>
              <a:gd name="connsiteY32" fmla="*/ 4670298 h 6858000"/>
              <a:gd name="connsiteX33" fmla="*/ 7611104 w 7809954"/>
              <a:gd name="connsiteY33" fmla="*/ 4908956 h 6858000"/>
              <a:gd name="connsiteX34" fmla="*/ 7625896 w 7809954"/>
              <a:gd name="connsiteY34" fmla="*/ 5138013 h 6858000"/>
              <a:gd name="connsiteX35" fmla="*/ 7642201 w 7809954"/>
              <a:gd name="connsiteY35" fmla="*/ 5354726 h 6858000"/>
              <a:gd name="connsiteX36" fmla="*/ 7659178 w 7809954"/>
              <a:gd name="connsiteY36" fmla="*/ 5561838 h 6858000"/>
              <a:gd name="connsiteX37" fmla="*/ 7677499 w 7809954"/>
              <a:gd name="connsiteY37" fmla="*/ 5753862 h 6858000"/>
              <a:gd name="connsiteX38" fmla="*/ 7695485 w 7809954"/>
              <a:gd name="connsiteY38" fmla="*/ 5934227 h 6858000"/>
              <a:gd name="connsiteX39" fmla="*/ 7713470 w 7809954"/>
              <a:gd name="connsiteY39" fmla="*/ 6100191 h 6858000"/>
              <a:gd name="connsiteX40" fmla="*/ 7730447 w 7809954"/>
              <a:gd name="connsiteY40" fmla="*/ 6252438 h 6858000"/>
              <a:gd name="connsiteX41" fmla="*/ 7746584 w 7809954"/>
              <a:gd name="connsiteY41" fmla="*/ 6387541 h 6858000"/>
              <a:gd name="connsiteX42" fmla="*/ 7761880 w 7809954"/>
              <a:gd name="connsiteY42" fmla="*/ 6509613 h 6858000"/>
              <a:gd name="connsiteX43" fmla="*/ 7774655 w 7809954"/>
              <a:gd name="connsiteY43" fmla="*/ 6612483 h 6858000"/>
              <a:gd name="connsiteX44" fmla="*/ 7786757 w 7809954"/>
              <a:gd name="connsiteY44" fmla="*/ 6698894 h 6858000"/>
              <a:gd name="connsiteX45" fmla="*/ 7804071 w 7809954"/>
              <a:gd name="connsiteY45" fmla="*/ 6817538 h 6858000"/>
              <a:gd name="connsiteX46" fmla="*/ 7809954 w 7809954"/>
              <a:gd name="connsiteY46" fmla="*/ 6858000 h 6858000"/>
              <a:gd name="connsiteX47" fmla="*/ 7157124 w 7809954"/>
              <a:gd name="connsiteY47" fmla="*/ 6858000 h 6858000"/>
              <a:gd name="connsiteX48" fmla="*/ 7157124 w 7809954"/>
              <a:gd name="connsiteY48" fmla="*/ 6858000 h 6858000"/>
              <a:gd name="connsiteX49" fmla="*/ 0 w 7809954"/>
              <a:gd name="connsiteY49" fmla="*/ 6858000 h 6858000"/>
              <a:gd name="connsiteX50" fmla="*/ 0 w 7809954"/>
              <a:gd name="connsiteY50" fmla="*/ 0 h 6858000"/>
              <a:gd name="connsiteX51" fmla="*/ 6465239 w 780995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809954" h="6858000">
                <a:moveTo>
                  <a:pt x="6465239" y="0"/>
                </a:moveTo>
                <a:lnTo>
                  <a:pt x="7808777" y="0"/>
                </a:lnTo>
                <a:lnTo>
                  <a:pt x="7783732" y="155676"/>
                </a:lnTo>
                <a:lnTo>
                  <a:pt x="7759863" y="310667"/>
                </a:lnTo>
                <a:lnTo>
                  <a:pt x="7736499" y="466344"/>
                </a:lnTo>
                <a:lnTo>
                  <a:pt x="7716496" y="622706"/>
                </a:lnTo>
                <a:lnTo>
                  <a:pt x="7696325" y="778383"/>
                </a:lnTo>
                <a:lnTo>
                  <a:pt x="7677499" y="934745"/>
                </a:lnTo>
                <a:lnTo>
                  <a:pt x="7661363" y="1089050"/>
                </a:lnTo>
                <a:lnTo>
                  <a:pt x="7646067" y="1245413"/>
                </a:lnTo>
                <a:lnTo>
                  <a:pt x="7632115" y="1401089"/>
                </a:lnTo>
                <a:lnTo>
                  <a:pt x="7620013" y="1554023"/>
                </a:lnTo>
                <a:lnTo>
                  <a:pt x="7607910" y="1709013"/>
                </a:lnTo>
                <a:lnTo>
                  <a:pt x="7597825" y="1861947"/>
                </a:lnTo>
                <a:lnTo>
                  <a:pt x="7589925" y="2014880"/>
                </a:lnTo>
                <a:lnTo>
                  <a:pt x="7581688" y="2167128"/>
                </a:lnTo>
                <a:lnTo>
                  <a:pt x="7574797" y="2318004"/>
                </a:lnTo>
                <a:lnTo>
                  <a:pt x="7569922" y="2467508"/>
                </a:lnTo>
                <a:lnTo>
                  <a:pt x="7565720" y="2617013"/>
                </a:lnTo>
                <a:lnTo>
                  <a:pt x="7561686" y="2765145"/>
                </a:lnTo>
                <a:lnTo>
                  <a:pt x="7559837" y="2911221"/>
                </a:lnTo>
                <a:lnTo>
                  <a:pt x="7557820" y="3057296"/>
                </a:lnTo>
                <a:lnTo>
                  <a:pt x="7556811" y="3201314"/>
                </a:lnTo>
                <a:lnTo>
                  <a:pt x="7557820" y="3343960"/>
                </a:lnTo>
                <a:lnTo>
                  <a:pt x="7557820" y="3485235"/>
                </a:lnTo>
                <a:lnTo>
                  <a:pt x="7559837" y="3625138"/>
                </a:lnTo>
                <a:lnTo>
                  <a:pt x="7562862" y="3762298"/>
                </a:lnTo>
                <a:lnTo>
                  <a:pt x="7565720" y="3898087"/>
                </a:lnTo>
                <a:lnTo>
                  <a:pt x="7568914" y="4031132"/>
                </a:lnTo>
                <a:lnTo>
                  <a:pt x="7573788" y="4163491"/>
                </a:lnTo>
                <a:lnTo>
                  <a:pt x="7578999" y="4293793"/>
                </a:lnTo>
                <a:lnTo>
                  <a:pt x="7583705" y="4421352"/>
                </a:lnTo>
                <a:lnTo>
                  <a:pt x="7596985" y="4670298"/>
                </a:lnTo>
                <a:lnTo>
                  <a:pt x="7611104" y="4908956"/>
                </a:lnTo>
                <a:lnTo>
                  <a:pt x="7625896" y="5138013"/>
                </a:lnTo>
                <a:lnTo>
                  <a:pt x="7642201" y="5354726"/>
                </a:lnTo>
                <a:lnTo>
                  <a:pt x="7659178" y="5561838"/>
                </a:lnTo>
                <a:lnTo>
                  <a:pt x="7677499" y="5753862"/>
                </a:lnTo>
                <a:lnTo>
                  <a:pt x="7695485" y="5934227"/>
                </a:lnTo>
                <a:lnTo>
                  <a:pt x="7713470" y="6100191"/>
                </a:lnTo>
                <a:lnTo>
                  <a:pt x="7730447" y="6252438"/>
                </a:lnTo>
                <a:lnTo>
                  <a:pt x="7746584" y="6387541"/>
                </a:lnTo>
                <a:lnTo>
                  <a:pt x="7761880" y="6509613"/>
                </a:lnTo>
                <a:lnTo>
                  <a:pt x="7774655" y="6612483"/>
                </a:lnTo>
                <a:lnTo>
                  <a:pt x="7786757" y="6698894"/>
                </a:lnTo>
                <a:lnTo>
                  <a:pt x="7804071" y="6817538"/>
                </a:lnTo>
                <a:lnTo>
                  <a:pt x="7809954" y="6858000"/>
                </a:lnTo>
                <a:lnTo>
                  <a:pt x="7157124" y="6858000"/>
                </a:lnTo>
                <a:lnTo>
                  <a:pt x="7157124" y="6858000"/>
                </a:lnTo>
                <a:lnTo>
                  <a:pt x="0" y="6858000"/>
                </a:lnTo>
                <a:lnTo>
                  <a:pt x="0" y="0"/>
                </a:lnTo>
                <a:lnTo>
                  <a:pt x="646523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2" name="Rectangle 51">
            <a:extLst>
              <a:ext uri="{FF2B5EF4-FFF2-40B4-BE49-F238E27FC236}">
                <a16:creationId xmlns:a16="http://schemas.microsoft.com/office/drawing/2014/main" id="{F98810A7-E114-447A-A7D6-69B27CFB5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AE"/>
          </a:p>
        </p:txBody>
      </p:sp>
      <p:pic>
        <p:nvPicPr>
          <p:cNvPr id="9" name="Graphic 8" descr="Bank">
            <a:extLst>
              <a:ext uri="{FF2B5EF4-FFF2-40B4-BE49-F238E27FC236}">
                <a16:creationId xmlns:a16="http://schemas.microsoft.com/office/drawing/2014/main" id="{E75D061F-D0CC-5EA5-7877-873FB246299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98115" y="647698"/>
            <a:ext cx="5562139" cy="5562139"/>
          </a:xfrm>
          <a:prstGeom prst="rect">
            <a:avLst/>
          </a:prstGeom>
          <a:effectLst/>
        </p:spPr>
      </p:pic>
      <p:pic>
        <p:nvPicPr>
          <p:cNvPr id="3" name="Picture 2" descr="A blue and black logo&#10;&#10;Description automatically generated">
            <a:extLst>
              <a:ext uri="{FF2B5EF4-FFF2-40B4-BE49-F238E27FC236}">
                <a16:creationId xmlns:a16="http://schemas.microsoft.com/office/drawing/2014/main" id="{6DFE2B29-1E16-522D-7D81-819B4A7F03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2615" y="141657"/>
            <a:ext cx="1189365" cy="1252429"/>
          </a:xfrm>
          <a:prstGeom prst="rect">
            <a:avLst/>
          </a:prstGeom>
        </p:spPr>
      </p:pic>
      <p:sp>
        <p:nvSpPr>
          <p:cNvPr id="6" name="TextBox 5">
            <a:extLst>
              <a:ext uri="{FF2B5EF4-FFF2-40B4-BE49-F238E27FC236}">
                <a16:creationId xmlns:a16="http://schemas.microsoft.com/office/drawing/2014/main" id="{0F34E507-F4D4-C5CA-A674-67F82D703440}"/>
              </a:ext>
            </a:extLst>
          </p:cNvPr>
          <p:cNvSpPr txBox="1"/>
          <p:nvPr/>
        </p:nvSpPr>
        <p:spPr>
          <a:xfrm>
            <a:off x="3252257" y="2203554"/>
            <a:ext cx="1053854" cy="769441"/>
          </a:xfrm>
          <a:prstGeom prst="rect">
            <a:avLst/>
          </a:prstGeom>
          <a:noFill/>
        </p:spPr>
        <p:txBody>
          <a:bodyPr wrap="square" rtlCol="0">
            <a:spAutoFit/>
          </a:bodyPr>
          <a:lstStyle/>
          <a:p>
            <a:pPr algn="ctr"/>
            <a:r>
              <a:rPr lang="en-US" sz="4400" b="1" dirty="0"/>
              <a:t>M</a:t>
            </a:r>
            <a:endParaRPr lang="en-AE" sz="4400" b="1" dirty="0"/>
          </a:p>
        </p:txBody>
      </p:sp>
    </p:spTree>
    <p:extLst>
      <p:ext uri="{BB962C8B-B14F-4D97-AF65-F5344CB8AC3E}">
        <p14:creationId xmlns:p14="http://schemas.microsoft.com/office/powerpoint/2010/main" val="2458989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2951"/>
    </mc:Choice>
    <mc:Fallback xmlns="">
      <p:transition spd="slow" advTm="1295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8F946108-5217-60C7-BDB3-6B4F2075766A}"/>
              </a:ext>
            </a:extLst>
          </p:cNvPr>
          <p:cNvSpPr>
            <a:spLocks noGrp="1"/>
          </p:cNvSpPr>
          <p:nvPr>
            <p:ph idx="1"/>
          </p:nvPr>
        </p:nvSpPr>
        <p:spPr>
          <a:xfrm>
            <a:off x="299804" y="344774"/>
            <a:ext cx="10388183" cy="5903626"/>
          </a:xfrm>
        </p:spPr>
        <p:txBody>
          <a:bodyPr>
            <a:normAutofit/>
          </a:bodyPr>
          <a:lstStyle/>
          <a:p>
            <a:r>
              <a:rPr lang="en-US" dirty="0">
                <a:latin typeface="Times New Roman" panose="02020603050405020304" pitchFamily="18" charset="0"/>
                <a:cs typeface="Times New Roman" panose="02020603050405020304" pitchFamily="18" charset="0"/>
              </a:rPr>
              <a:t>On an average customers mostly spend their money in </a:t>
            </a:r>
            <a:r>
              <a:rPr lang="en-US" dirty="0">
                <a:solidFill>
                  <a:schemeClr val="accent3">
                    <a:lumMod val="60000"/>
                    <a:lumOff val="40000"/>
                  </a:schemeClr>
                </a:solidFill>
                <a:latin typeface="Times New Roman" panose="02020603050405020304" pitchFamily="18" charset="0"/>
                <a:cs typeface="Times New Roman" panose="02020603050405020304" pitchFamily="18" charset="0"/>
              </a:rPr>
              <a:t>Bills, Groceries, Electronics and Health and wellness</a:t>
            </a:r>
          </a:p>
          <a:p>
            <a:pPr marL="0" indent="0">
              <a:buNone/>
            </a:pPr>
            <a:endParaRPr lang="en-US" dirty="0">
              <a:solidFill>
                <a:schemeClr val="accent3">
                  <a:lumMod val="60000"/>
                  <a:lumOff val="40000"/>
                </a:schemeClr>
              </a:solidFill>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Salaried IT Employees, Freelancers, Other salaried employee spend their income in </a:t>
            </a:r>
            <a:r>
              <a:rPr lang="en-US" dirty="0">
                <a:solidFill>
                  <a:schemeClr val="accent3">
                    <a:lumMod val="60000"/>
                    <a:lumOff val="40000"/>
                  </a:schemeClr>
                </a:solidFill>
                <a:latin typeface="Times New Roman" panose="02020603050405020304" pitchFamily="18" charset="0"/>
                <a:cs typeface="Times New Roman" panose="02020603050405020304" pitchFamily="18" charset="0"/>
              </a:rPr>
              <a:t>Bills, Groceries, Electronics and Health and wellness</a:t>
            </a:r>
          </a:p>
          <a:p>
            <a:pPr marL="0" indent="0">
              <a:buNone/>
            </a:pPr>
            <a:endParaRPr lang="en-US" dirty="0">
              <a:solidFill>
                <a:schemeClr val="accent3">
                  <a:lumMod val="60000"/>
                  <a:lumOff val="40000"/>
                </a:schemeClr>
              </a:solidFill>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Age group </a:t>
            </a:r>
          </a:p>
          <a:p>
            <a:pPr marL="0" indent="0">
              <a:buNone/>
            </a:pPr>
            <a:r>
              <a:rPr lang="en-US" dirty="0">
                <a:latin typeface="Times New Roman" panose="02020603050405020304" pitchFamily="18" charset="0"/>
                <a:cs typeface="Times New Roman" panose="02020603050405020304" pitchFamily="18" charset="0"/>
              </a:rPr>
              <a:t>      35-45-</a:t>
            </a:r>
            <a:r>
              <a:rPr lang="en-US" dirty="0">
                <a:solidFill>
                  <a:schemeClr val="accent3">
                    <a:lumMod val="60000"/>
                    <a:lumOff val="40000"/>
                  </a:schemeClr>
                </a:solidFill>
                <a:latin typeface="Times New Roman" panose="02020603050405020304" pitchFamily="18" charset="0"/>
                <a:cs typeface="Times New Roman" panose="02020603050405020304" pitchFamily="18" charset="0"/>
              </a:rPr>
              <a:t>Bills, Groceries, Health and wellness, Electronics </a:t>
            </a:r>
          </a:p>
          <a:p>
            <a:pPr marL="0" indent="0">
              <a:buNone/>
            </a:pPr>
            <a:r>
              <a:rPr lang="en-US" dirty="0">
                <a:latin typeface="Times New Roman" panose="02020603050405020304" pitchFamily="18" charset="0"/>
                <a:cs typeface="Times New Roman" panose="02020603050405020304" pitchFamily="18" charset="0"/>
              </a:rPr>
              <a:t>      25-34- </a:t>
            </a:r>
            <a:r>
              <a:rPr lang="en-US" dirty="0">
                <a:solidFill>
                  <a:schemeClr val="accent3">
                    <a:lumMod val="60000"/>
                    <a:lumOff val="40000"/>
                  </a:schemeClr>
                </a:solidFill>
                <a:latin typeface="Times New Roman" panose="02020603050405020304" pitchFamily="18" charset="0"/>
                <a:cs typeface="Times New Roman" panose="02020603050405020304" pitchFamily="18" charset="0"/>
              </a:rPr>
              <a:t>Bills, Groceries, Electronics , Travel</a:t>
            </a:r>
          </a:p>
          <a:p>
            <a:pPr marL="0" indent="0">
              <a:buNone/>
            </a:pPr>
            <a:r>
              <a:rPr lang="en-US" dirty="0">
                <a:latin typeface="Times New Roman" panose="02020603050405020304" pitchFamily="18" charset="0"/>
                <a:cs typeface="Times New Roman" panose="02020603050405020304" pitchFamily="18" charset="0"/>
              </a:rPr>
              <a:t>      21-24</a:t>
            </a:r>
            <a:r>
              <a:rPr lang="en-AE" dirty="0">
                <a:solidFill>
                  <a:schemeClr val="accent3">
                    <a:lumMod val="60000"/>
                    <a:lumOff val="40000"/>
                  </a:schemeClr>
                </a:solidFill>
                <a:latin typeface="Times New Roman" panose="02020603050405020304" pitchFamily="18" charset="0"/>
                <a:cs typeface="Times New Roman" panose="02020603050405020304" pitchFamily="18" charset="0"/>
              </a:rPr>
              <a:t>- Entertainment , Electronics, Apparel, Food</a:t>
            </a: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Total amount spent peaked during the month of September due to Diwali</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People prefer UPI next to Credit Card for payment</a:t>
            </a:r>
          </a:p>
          <a:p>
            <a:pPr marL="0" indent="0">
              <a:buNone/>
            </a:pPr>
            <a:endParaRPr lang="en-AE" dirty="0">
              <a:solidFill>
                <a:schemeClr val="accent3">
                  <a:lumMod val="60000"/>
                  <a:lumOff val="40000"/>
                </a:schemeClr>
              </a:solidFill>
            </a:endParaRPr>
          </a:p>
          <a:p>
            <a:pPr marL="0" indent="0">
              <a:buNone/>
            </a:pPr>
            <a:endParaRPr lang="en-AE" dirty="0">
              <a:solidFill>
                <a:schemeClr val="accent3">
                  <a:lumMod val="60000"/>
                  <a:lumOff val="40000"/>
                </a:schemeClr>
              </a:solidFill>
            </a:endParaRPr>
          </a:p>
          <a:p>
            <a:pPr marL="0" indent="0">
              <a:buNone/>
            </a:pPr>
            <a:endParaRPr lang="en-AE" dirty="0">
              <a:solidFill>
                <a:schemeClr val="accent3">
                  <a:lumMod val="60000"/>
                  <a:lumOff val="40000"/>
                </a:schemeClr>
              </a:solidFill>
            </a:endParaRPr>
          </a:p>
          <a:p>
            <a:endParaRPr lang="en-AE" dirty="0"/>
          </a:p>
        </p:txBody>
      </p:sp>
      <p:pic>
        <p:nvPicPr>
          <p:cNvPr id="15" name="Video 14">
            <a:hlinkClick r:id="" action="ppaction://media"/>
            <a:extLst>
              <a:ext uri="{FF2B5EF4-FFF2-40B4-BE49-F238E27FC236}">
                <a16:creationId xmlns:a16="http://schemas.microsoft.com/office/drawing/2014/main" id="{7C03A8F2-B6D6-BE28-EAEE-59396A92886F}"/>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69823850"/>
      </p:ext>
    </p:extLst>
  </p:cSld>
  <p:clrMapOvr>
    <a:masterClrMapping/>
  </p:clrMapOvr>
  <mc:AlternateContent xmlns:mc="http://schemas.openxmlformats.org/markup-compatibility/2006" xmlns:p14="http://schemas.microsoft.com/office/powerpoint/2010/main">
    <mc:Choice Requires="p14">
      <p:transition spd="slow" p14:dur="2000" advTm="49869"/>
    </mc:Choice>
    <mc:Fallback xmlns="">
      <p:transition spd="slow" advTm="498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5"/>
                </p:tgtEl>
              </p:cMediaNode>
            </p:video>
            <p:seq concurrent="1" nextAc="seek">
              <p:cTn id="8" restart="whenNotActive" fill="hold" evtFilter="cancelBubble" nodeType="interactiveSeq">
                <p:stCondLst>
                  <p:cond evt="onClick" delay="0">
                    <p:tgtEl>
                      <p:spTgt spid="1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5"/>
                                        </p:tgtEl>
                                      </p:cBhvr>
                                    </p:cmd>
                                  </p:childTnLst>
                                </p:cTn>
                              </p:par>
                            </p:childTnLst>
                          </p:cTn>
                        </p:par>
                      </p:childTnLst>
                    </p:cTn>
                  </p:par>
                </p:childTnLst>
              </p:cTn>
              <p:nextCondLst>
                <p:cond evt="onClick" delay="0">
                  <p:tgtEl>
                    <p:spTgt spid="1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ECD5B-2FD9-549B-8098-4F2351A73192}"/>
              </a:ext>
            </a:extLst>
          </p:cNvPr>
          <p:cNvSpPr>
            <a:spLocks noGrp="1"/>
          </p:cNvSpPr>
          <p:nvPr>
            <p:ph type="title"/>
          </p:nvPr>
        </p:nvSpPr>
        <p:spPr>
          <a:xfrm>
            <a:off x="646111" y="452719"/>
            <a:ext cx="9404723" cy="626574"/>
          </a:xfrm>
        </p:spPr>
        <p:txBody>
          <a:bodyPr/>
          <a:lstStyle/>
          <a:p>
            <a:r>
              <a:rPr lang="en-US" dirty="0">
                <a:latin typeface="Times New Roman" panose="02020603050405020304" pitchFamily="18" charset="0"/>
                <a:cs typeface="Times New Roman" panose="02020603050405020304" pitchFamily="18" charset="0"/>
              </a:rPr>
              <a:t>Recommendations</a:t>
            </a:r>
            <a:endParaRPr lang="en-AE" dirty="0">
              <a:latin typeface="Times New Roman" panose="02020603050405020304" pitchFamily="18" charset="0"/>
              <a:cs typeface="Times New Roman" panose="02020603050405020304" pitchFamily="18" charset="0"/>
            </a:endParaRPr>
          </a:p>
        </p:txBody>
      </p:sp>
      <p:sp>
        <p:nvSpPr>
          <p:cNvPr id="11" name="Text Placeholder 10">
            <a:extLst>
              <a:ext uri="{FF2B5EF4-FFF2-40B4-BE49-F238E27FC236}">
                <a16:creationId xmlns:a16="http://schemas.microsoft.com/office/drawing/2014/main" id="{08FC1967-439D-D95D-F99E-106F75CE587A}"/>
              </a:ext>
            </a:extLst>
          </p:cNvPr>
          <p:cNvSpPr>
            <a:spLocks noGrp="1"/>
          </p:cNvSpPr>
          <p:nvPr>
            <p:ph idx="1"/>
          </p:nvPr>
        </p:nvSpPr>
        <p:spPr>
          <a:xfrm>
            <a:off x="646112" y="1334126"/>
            <a:ext cx="10899778" cy="5071156"/>
          </a:xfrm>
        </p:spPr>
        <p:txBody>
          <a:bodyPr>
            <a:normAutofit fontScale="92500" lnSpcReduction="20000"/>
          </a:bodyPr>
          <a:lstStyle/>
          <a:p>
            <a:pPr marL="0" indent="0">
              <a:buNone/>
            </a:pPr>
            <a:r>
              <a:rPr lang="en-US" sz="2400" dirty="0">
                <a:solidFill>
                  <a:srgbClr val="FFFF00"/>
                </a:solidFill>
                <a:latin typeface="Times New Roman" panose="02020603050405020304" pitchFamily="18" charset="0"/>
                <a:cs typeface="Times New Roman" panose="02020603050405020304" pitchFamily="18" charset="0"/>
              </a:rPr>
              <a:t>Card 1( Primary focus: Bills)</a:t>
            </a:r>
          </a:p>
          <a:p>
            <a:r>
              <a:rPr lang="en-US" dirty="0">
                <a:latin typeface="Times New Roman" panose="02020603050405020304" pitchFamily="18" charset="0"/>
                <a:cs typeface="Times New Roman" panose="02020603050405020304" pitchFamily="18" charset="0"/>
              </a:rPr>
              <a:t>Cashback offers , reward points on payment of bills</a:t>
            </a:r>
          </a:p>
          <a:p>
            <a:r>
              <a:rPr lang="en-US" dirty="0">
                <a:latin typeface="Times New Roman" panose="02020603050405020304" pitchFamily="18" charset="0"/>
                <a:cs typeface="Times New Roman" panose="02020603050405020304" pitchFamily="18" charset="0"/>
              </a:rPr>
              <a:t>Reward points on online medical purchases</a:t>
            </a:r>
          </a:p>
          <a:p>
            <a:r>
              <a:rPr lang="en-US" dirty="0">
                <a:latin typeface="Times New Roman" panose="02020603050405020304" pitchFamily="18" charset="0"/>
                <a:cs typeface="Times New Roman" panose="02020603050405020304" pitchFamily="18" charset="0"/>
              </a:rPr>
              <a:t>Free Annual health check up</a:t>
            </a:r>
          </a:p>
          <a:p>
            <a:r>
              <a:rPr lang="en-US" dirty="0">
                <a:latin typeface="Times New Roman" panose="02020603050405020304" pitchFamily="18" charset="0"/>
                <a:cs typeface="Times New Roman" panose="02020603050405020304" pitchFamily="18" charset="0"/>
              </a:rPr>
              <a:t> Lounge access in airports</a:t>
            </a:r>
          </a:p>
          <a:p>
            <a:r>
              <a:rPr lang="en-US" dirty="0">
                <a:latin typeface="Times New Roman" panose="02020603050405020304" pitchFamily="18" charset="0"/>
                <a:cs typeface="Times New Roman" panose="02020603050405020304" pitchFamily="18" charset="0"/>
              </a:rPr>
              <a:t> Cashback offers on bus ticket and train tickets</a:t>
            </a:r>
          </a:p>
          <a:p>
            <a:pPr marL="0" indent="0">
              <a:buNone/>
            </a:pPr>
            <a:r>
              <a:rPr lang="en-US" dirty="0"/>
              <a:t>  </a:t>
            </a:r>
          </a:p>
          <a:p>
            <a:pPr marL="0" indent="0">
              <a:buNone/>
            </a:pPr>
            <a:r>
              <a:rPr lang="en-US" sz="2400" dirty="0">
                <a:solidFill>
                  <a:srgbClr val="FFFF00"/>
                </a:solidFill>
                <a:latin typeface="Times New Roman" panose="02020603050405020304" pitchFamily="18" charset="0"/>
                <a:cs typeface="Times New Roman" panose="02020603050405020304" pitchFamily="18" charset="0"/>
              </a:rPr>
              <a:t>Card 2 (Primary Focus: Groceries)      </a:t>
            </a:r>
          </a:p>
          <a:p>
            <a:r>
              <a:rPr lang="en-US" dirty="0">
                <a:latin typeface="Times New Roman" panose="02020603050405020304" pitchFamily="18" charset="0"/>
                <a:cs typeface="Times New Roman" panose="02020603050405020304" pitchFamily="18" charset="0"/>
              </a:rPr>
              <a:t>Cashback offers and reward points on grocery purchases</a:t>
            </a:r>
          </a:p>
          <a:p>
            <a:r>
              <a:rPr lang="en-US" dirty="0">
                <a:latin typeface="Times New Roman" panose="02020603050405020304" pitchFamily="18" charset="0"/>
                <a:cs typeface="Times New Roman" panose="02020603050405020304" pitchFamily="18" charset="0"/>
              </a:rPr>
              <a:t>Colloborating with E-commerce platforms to provide exclusive offers on grocery purchase</a:t>
            </a:r>
          </a:p>
          <a:p>
            <a:r>
              <a:rPr lang="en-US" dirty="0">
                <a:latin typeface="Times New Roman" panose="02020603050405020304" pitchFamily="18" charset="0"/>
                <a:cs typeface="Times New Roman" panose="02020603050405020304" pitchFamily="18" charset="0"/>
              </a:rPr>
              <a:t>Cashback offers on Electronic purchase</a:t>
            </a:r>
          </a:p>
          <a:p>
            <a:r>
              <a:rPr lang="en-US" dirty="0">
                <a:latin typeface="Times New Roman" panose="02020603050405020304" pitchFamily="18" charset="0"/>
                <a:cs typeface="Times New Roman" panose="02020603050405020304" pitchFamily="18" charset="0"/>
              </a:rPr>
              <a:t>Colloborating with specific electronic brands to provide exclusive offers</a:t>
            </a:r>
          </a:p>
          <a:p>
            <a:r>
              <a:rPr lang="en-US" dirty="0">
                <a:latin typeface="Times New Roman" panose="02020603050405020304" pitchFamily="18" charset="0"/>
                <a:cs typeface="Times New Roman" panose="02020603050405020304" pitchFamily="18" charset="0"/>
              </a:rPr>
              <a:t>No cost EMIs on Electronic purchase</a:t>
            </a:r>
            <a:endParaRPr lang="en-A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24613777"/>
      </p:ext>
    </p:extLst>
  </p:cSld>
  <p:clrMapOvr>
    <a:masterClrMapping/>
  </p:clrMapOvr>
  <mc:AlternateContent xmlns:mc="http://schemas.openxmlformats.org/markup-compatibility/2006" xmlns:p14="http://schemas.microsoft.com/office/powerpoint/2010/main">
    <mc:Choice Requires="p14">
      <p:transition spd="slow" p14:dur="2000" advTm="50664"/>
    </mc:Choice>
    <mc:Fallback xmlns="">
      <p:transition spd="slow" advTm="50664"/>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C1151D2-2BE5-F2B1-2BE7-C4A1BE46D3B3}"/>
              </a:ext>
            </a:extLst>
          </p:cNvPr>
          <p:cNvSpPr>
            <a:spLocks noGrp="1"/>
          </p:cNvSpPr>
          <p:nvPr>
            <p:ph idx="1"/>
          </p:nvPr>
        </p:nvSpPr>
        <p:spPr>
          <a:xfrm>
            <a:off x="704538" y="359765"/>
            <a:ext cx="10403173" cy="5888635"/>
          </a:xfrm>
        </p:spPr>
        <p:txBody>
          <a:bodyPr>
            <a:normAutofit fontScale="92500" lnSpcReduction="10000"/>
          </a:bodyPr>
          <a:lstStyle/>
          <a:p>
            <a:pPr marL="0" indent="0">
              <a:buNone/>
            </a:pPr>
            <a:r>
              <a:rPr lang="en-US" sz="2400" dirty="0">
                <a:solidFill>
                  <a:srgbClr val="FFFF00"/>
                </a:solidFill>
                <a:latin typeface="Times New Roman" panose="02020603050405020304" pitchFamily="18" charset="0"/>
                <a:cs typeface="Times New Roman" panose="02020603050405020304" pitchFamily="18" charset="0"/>
              </a:rPr>
              <a:t>Card 3 ( Primary Focus: Entertainment)</a:t>
            </a:r>
            <a:endParaRPr lang="en-US" sz="2400" b="0" i="0" dirty="0">
              <a:solidFill>
                <a:srgbClr val="FFFF00"/>
              </a:solidFill>
              <a:effectLst/>
              <a:latin typeface="Times New Roman" panose="02020603050405020304" pitchFamily="18" charset="0"/>
              <a:cs typeface="Times New Roman" panose="02020603050405020304" pitchFamily="18" charset="0"/>
            </a:endParaRPr>
          </a:p>
          <a:p>
            <a:r>
              <a:rPr lang="en-US" b="0" i="0" dirty="0">
                <a:solidFill>
                  <a:schemeClr val="tx1">
                    <a:lumMod val="95000"/>
                  </a:schemeClr>
                </a:solidFill>
                <a:effectLst/>
                <a:latin typeface="Times New Roman" panose="02020603050405020304" pitchFamily="18" charset="0"/>
                <a:cs typeface="Times New Roman" panose="02020603050405020304" pitchFamily="18" charset="0"/>
              </a:rPr>
              <a:t>Cashback on movie tickets </a:t>
            </a:r>
          </a:p>
          <a:p>
            <a:r>
              <a:rPr lang="en-US" dirty="0">
                <a:solidFill>
                  <a:schemeClr val="tx1">
                    <a:lumMod val="95000"/>
                  </a:schemeClr>
                </a:solidFill>
                <a:latin typeface="Times New Roman" panose="02020603050405020304" pitchFamily="18" charset="0"/>
                <a:cs typeface="Times New Roman" panose="02020603050405020304" pitchFamily="18" charset="0"/>
              </a:rPr>
              <a:t>C</a:t>
            </a:r>
            <a:r>
              <a:rPr lang="en-US" b="0" i="0" dirty="0">
                <a:solidFill>
                  <a:schemeClr val="tx1">
                    <a:lumMod val="95000"/>
                  </a:schemeClr>
                </a:solidFill>
                <a:effectLst/>
                <a:latin typeface="Times New Roman" panose="02020603050405020304" pitchFamily="18" charset="0"/>
                <a:cs typeface="Times New Roman" panose="02020603050405020304" pitchFamily="18" charset="0"/>
              </a:rPr>
              <a:t>ashback on food and beverages at theatres</a:t>
            </a:r>
          </a:p>
          <a:p>
            <a:r>
              <a:rPr lang="en-US" dirty="0">
                <a:solidFill>
                  <a:schemeClr val="tx1">
                    <a:lumMod val="95000"/>
                  </a:schemeClr>
                </a:solidFill>
                <a:latin typeface="Times New Roman" panose="02020603050405020304" pitchFamily="18" charset="0"/>
                <a:cs typeface="Times New Roman" panose="02020603050405020304" pitchFamily="18" charset="0"/>
              </a:rPr>
              <a:t>Offers on food through delivery apps</a:t>
            </a:r>
            <a:endParaRPr lang="en-US" b="0" i="0" dirty="0">
              <a:solidFill>
                <a:schemeClr val="tx1">
                  <a:lumMod val="95000"/>
                </a:schemeClr>
              </a:solidFill>
              <a:effectLst/>
              <a:latin typeface="Times New Roman" panose="02020603050405020304" pitchFamily="18" charset="0"/>
              <a:cs typeface="Times New Roman" panose="02020603050405020304" pitchFamily="18" charset="0"/>
            </a:endParaRPr>
          </a:p>
          <a:p>
            <a:r>
              <a:rPr lang="en-US" b="0" i="0" dirty="0">
                <a:solidFill>
                  <a:schemeClr val="tx1">
                    <a:lumMod val="95000"/>
                  </a:schemeClr>
                </a:solidFill>
                <a:effectLst/>
                <a:latin typeface="Times New Roman" panose="02020603050405020304" pitchFamily="18" charset="0"/>
                <a:cs typeface="Times New Roman" panose="02020603050405020304" pitchFamily="18" charset="0"/>
              </a:rPr>
              <a:t> Reward points </a:t>
            </a:r>
            <a:r>
              <a:rPr lang="en-US" dirty="0">
                <a:solidFill>
                  <a:schemeClr val="tx1">
                    <a:lumMod val="95000"/>
                  </a:schemeClr>
                </a:solidFill>
                <a:latin typeface="Times New Roman" panose="02020603050405020304" pitchFamily="18" charset="0"/>
                <a:cs typeface="Times New Roman" panose="02020603050405020304" pitchFamily="18" charset="0"/>
              </a:rPr>
              <a:t>on amount spent in food</a:t>
            </a:r>
          </a:p>
          <a:p>
            <a:r>
              <a:rPr lang="en-US" dirty="0">
                <a:solidFill>
                  <a:schemeClr val="tx1">
                    <a:lumMod val="95000"/>
                  </a:schemeClr>
                </a:solidFill>
                <a:latin typeface="Times New Roman" panose="02020603050405020304" pitchFamily="18" charset="0"/>
                <a:cs typeface="Times New Roman" panose="02020603050405020304" pitchFamily="18" charset="0"/>
              </a:rPr>
              <a:t>Cashback in Electronic purchases</a:t>
            </a:r>
          </a:p>
          <a:p>
            <a:r>
              <a:rPr lang="en-US" dirty="0">
                <a:solidFill>
                  <a:schemeClr val="tx1">
                    <a:lumMod val="95000"/>
                  </a:schemeClr>
                </a:solidFill>
                <a:latin typeface="Times New Roman" panose="02020603050405020304" pitchFamily="18" charset="0"/>
                <a:cs typeface="Times New Roman" panose="02020603050405020304" pitchFamily="18" charset="0"/>
              </a:rPr>
              <a:t>Cashback offers in clothing purchases</a:t>
            </a:r>
          </a:p>
          <a:p>
            <a:pPr marL="0" indent="0" algn="l">
              <a:buNone/>
            </a:pPr>
            <a:endParaRPr lang="en-US" dirty="0">
              <a:solidFill>
                <a:schemeClr val="tx1">
                  <a:lumMod val="95000"/>
                </a:schemeClr>
              </a:solidFill>
              <a:latin typeface="Times New Roman" panose="02020603050405020304" pitchFamily="18" charset="0"/>
              <a:cs typeface="Times New Roman" panose="02020603050405020304" pitchFamily="18" charset="0"/>
            </a:endParaRPr>
          </a:p>
          <a:p>
            <a:pPr marL="0" indent="0" algn="l">
              <a:buNone/>
            </a:pPr>
            <a:r>
              <a:rPr lang="en-US" sz="2400" b="0" i="0" dirty="0">
                <a:solidFill>
                  <a:schemeClr val="tx1">
                    <a:lumMod val="95000"/>
                  </a:schemeClr>
                </a:solidFill>
                <a:effectLst/>
                <a:latin typeface="Times New Roman" panose="02020603050405020304" pitchFamily="18" charset="0"/>
                <a:cs typeface="Times New Roman" panose="02020603050405020304" pitchFamily="18" charset="0"/>
              </a:rPr>
              <a:t>    </a:t>
            </a:r>
            <a:r>
              <a:rPr lang="en-US" sz="2400" b="0" i="0" dirty="0">
                <a:solidFill>
                  <a:srgbClr val="FFFF00"/>
                </a:solidFill>
                <a:effectLst/>
                <a:latin typeface="Times New Roman" panose="02020603050405020304" pitchFamily="18" charset="0"/>
                <a:cs typeface="Times New Roman" panose="02020603050405020304" pitchFamily="18" charset="0"/>
              </a:rPr>
              <a:t>General Recommendations</a:t>
            </a:r>
          </a:p>
          <a:p>
            <a:r>
              <a:rPr lang="en-US" b="0" i="0" dirty="0">
                <a:solidFill>
                  <a:schemeClr val="tx1">
                    <a:lumMod val="95000"/>
                  </a:schemeClr>
                </a:solidFill>
                <a:effectLst/>
                <a:latin typeface="Times New Roman" panose="02020603050405020304" pitchFamily="18" charset="0"/>
                <a:cs typeface="Times New Roman" panose="02020603050405020304" pitchFamily="18" charset="0"/>
              </a:rPr>
              <a:t>Exclusive </a:t>
            </a:r>
            <a:r>
              <a:rPr lang="en-US" dirty="0">
                <a:solidFill>
                  <a:schemeClr val="tx1">
                    <a:lumMod val="95000"/>
                  </a:schemeClr>
                </a:solidFill>
                <a:latin typeface="Times New Roman" panose="02020603050405020304" pitchFamily="18" charset="0"/>
                <a:cs typeface="Times New Roman" panose="02020603050405020304" pitchFamily="18" charset="0"/>
              </a:rPr>
              <a:t>offers during festivals</a:t>
            </a:r>
          </a:p>
          <a:p>
            <a:r>
              <a:rPr lang="en-US" dirty="0">
                <a:solidFill>
                  <a:schemeClr val="tx1">
                    <a:lumMod val="95000"/>
                  </a:schemeClr>
                </a:solidFill>
                <a:latin typeface="Times New Roman" panose="02020603050405020304" pitchFamily="18" charset="0"/>
                <a:cs typeface="Times New Roman" panose="02020603050405020304" pitchFamily="18" charset="0"/>
              </a:rPr>
              <a:t>Customize virtual  </a:t>
            </a:r>
            <a:r>
              <a:rPr lang="en-US" dirty="0" err="1">
                <a:solidFill>
                  <a:schemeClr val="tx1">
                    <a:lumMod val="95000"/>
                  </a:schemeClr>
                </a:solidFill>
                <a:latin typeface="Times New Roman" panose="02020603050405020304" pitchFamily="18" charset="0"/>
                <a:cs typeface="Times New Roman" panose="02020603050405020304" pitchFamily="18" charset="0"/>
              </a:rPr>
              <a:t>RuPay</a:t>
            </a:r>
            <a:r>
              <a:rPr lang="en-US" dirty="0">
                <a:solidFill>
                  <a:schemeClr val="tx1">
                    <a:lumMod val="95000"/>
                  </a:schemeClr>
                </a:solidFill>
                <a:latin typeface="Times New Roman" panose="02020603050405020304" pitchFamily="18" charset="0"/>
                <a:cs typeface="Times New Roman" panose="02020603050405020304" pitchFamily="18" charset="0"/>
              </a:rPr>
              <a:t> credit cards to enable users to use them on UPI</a:t>
            </a:r>
          </a:p>
          <a:p>
            <a:r>
              <a:rPr lang="en-US" dirty="0">
                <a:solidFill>
                  <a:schemeClr val="tx1">
                    <a:lumMod val="95000"/>
                  </a:schemeClr>
                </a:solidFill>
                <a:latin typeface="Times New Roman" panose="02020603050405020304" pitchFamily="18" charset="0"/>
                <a:cs typeface="Times New Roman" panose="02020603050405020304" pitchFamily="18" charset="0"/>
              </a:rPr>
              <a:t>Point of contact for all credit card customers to listen to their queries</a:t>
            </a:r>
          </a:p>
          <a:p>
            <a:r>
              <a:rPr lang="en-US" dirty="0">
                <a:solidFill>
                  <a:schemeClr val="tx1">
                    <a:lumMod val="95000"/>
                  </a:schemeClr>
                </a:solidFill>
                <a:latin typeface="Times New Roman" panose="02020603050405020304" pitchFamily="18" charset="0"/>
                <a:cs typeface="Times New Roman" panose="02020603050405020304" pitchFamily="18" charset="0"/>
              </a:rPr>
              <a:t>Protection against fraud, cyber threats and international shopping</a:t>
            </a:r>
          </a:p>
          <a:p>
            <a:r>
              <a:rPr lang="en-US" dirty="0">
                <a:solidFill>
                  <a:schemeClr val="tx1">
                    <a:lumMod val="95000"/>
                  </a:schemeClr>
                </a:solidFill>
                <a:latin typeface="Times New Roman" panose="02020603050405020304" pitchFamily="18" charset="0"/>
                <a:cs typeface="Times New Roman" panose="02020603050405020304" pitchFamily="18" charset="0"/>
              </a:rPr>
              <a:t>Membership plans for customers</a:t>
            </a:r>
          </a:p>
          <a:p>
            <a:pPr marL="0" indent="0" algn="l">
              <a:buNone/>
            </a:pPr>
            <a:r>
              <a:rPr lang="en-US" b="0" i="0" dirty="0">
                <a:solidFill>
                  <a:schemeClr val="tx1">
                    <a:lumMod val="95000"/>
                  </a:schemeClr>
                </a:solidFill>
                <a:effectLst/>
                <a:latin typeface="Times New Roman" panose="02020603050405020304" pitchFamily="18" charset="0"/>
                <a:cs typeface="Times New Roman" panose="02020603050405020304" pitchFamily="18" charset="0"/>
              </a:rPr>
              <a:t>         </a:t>
            </a:r>
          </a:p>
          <a:p>
            <a:pPr marL="0" indent="0">
              <a:buNone/>
            </a:pPr>
            <a:endParaRPr lang="en-US" dirty="0">
              <a:solidFill>
                <a:schemeClr val="tx1">
                  <a:lumMod val="95000"/>
                </a:schemeClr>
              </a:solidFill>
              <a:latin typeface="Times New Roman" panose="02020603050405020304" pitchFamily="18" charset="0"/>
              <a:cs typeface="Times New Roman" panose="02020603050405020304" pitchFamily="18" charset="0"/>
            </a:endParaRPr>
          </a:p>
          <a:p>
            <a:pPr marL="0" indent="0">
              <a:buNone/>
            </a:pPr>
            <a:endParaRPr lang="en-AE" dirty="0"/>
          </a:p>
        </p:txBody>
      </p:sp>
      <p:sp>
        <p:nvSpPr>
          <p:cNvPr id="7" name="Rectangle 4">
            <a:extLst>
              <a:ext uri="{FF2B5EF4-FFF2-40B4-BE49-F238E27FC236}">
                <a16:creationId xmlns:a16="http://schemas.microsoft.com/office/drawing/2014/main" id="{5989DB9D-E355-B3A6-8736-3852A6399502}"/>
              </a:ext>
            </a:extLst>
          </p:cNvPr>
          <p:cNvSpPr>
            <a:spLocks noChangeArrowheads="1"/>
          </p:cNvSpPr>
          <p:nvPr/>
        </p:nvSpPr>
        <p:spPr bwMode="auto">
          <a:xfrm>
            <a:off x="0" y="0"/>
            <a:ext cx="424021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000000"/>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830824205"/>
      </p:ext>
    </p:extLst>
  </p:cSld>
  <p:clrMapOvr>
    <a:masterClrMapping/>
  </p:clrMapOvr>
  <mc:AlternateContent xmlns:mc="http://schemas.openxmlformats.org/markup-compatibility/2006" xmlns:p14="http://schemas.microsoft.com/office/powerpoint/2010/main">
    <mc:Choice Requires="p14">
      <p:transition spd="slow" p14:dur="2000" advTm="55709"/>
    </mc:Choice>
    <mc:Fallback xmlns="">
      <p:transition spd="slow" advTm="55709"/>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E"/>
          </a:p>
        </p:txBody>
      </p:sp>
      <p:pic>
        <p:nvPicPr>
          <p:cNvPr id="15" name="Picture 14">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AE"/>
          </a:p>
        </p:txBody>
      </p:sp>
      <p:sp useBgFill="1">
        <p:nvSpPr>
          <p:cNvPr id="21" name="Rectangle 20">
            <a:extLst>
              <a:ext uri="{FF2B5EF4-FFF2-40B4-BE49-F238E27FC236}">
                <a16:creationId xmlns:a16="http://schemas.microsoft.com/office/drawing/2014/main" id="{859FEF9A-9073-4D0C-AE3F-4B05B7C78A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5">
            <a:extLst>
              <a:ext uri="{FF2B5EF4-FFF2-40B4-BE49-F238E27FC236}">
                <a16:creationId xmlns:a16="http://schemas.microsoft.com/office/drawing/2014/main" id="{9A868E46-760C-4803-96E3-94D7FF55D3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txBody>
          <a:bodyPr/>
          <a:lstStyle/>
          <a:p>
            <a:endParaRPr lang="en-AE"/>
          </a:p>
        </p:txBody>
      </p:sp>
      <p:cxnSp>
        <p:nvCxnSpPr>
          <p:cNvPr id="25" name="Straight Connector 24">
            <a:extLst>
              <a:ext uri="{FF2B5EF4-FFF2-40B4-BE49-F238E27FC236}">
                <a16:creationId xmlns:a16="http://schemas.microsoft.com/office/drawing/2014/main" id="{C632DB3C-29C8-435B-832E-2A00033193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61021" y="1828800"/>
            <a:ext cx="0" cy="3200400"/>
          </a:xfrm>
          <a:prstGeom prst="line">
            <a:avLst/>
          </a:prstGeom>
          <a:ln w="19050" cap="sq">
            <a:solidFill>
              <a:schemeClr val="bg2">
                <a:lumMod val="60000"/>
                <a:lumOff val="40000"/>
              </a:schemeClr>
            </a:solidFill>
            <a:miter lim="800000"/>
          </a:ln>
        </p:spPr>
        <p:style>
          <a:lnRef idx="1">
            <a:schemeClr val="accent1"/>
          </a:lnRef>
          <a:fillRef idx="0">
            <a:schemeClr val="accent1"/>
          </a:fillRef>
          <a:effectRef idx="0">
            <a:schemeClr val="accent1"/>
          </a:effectRef>
          <a:fontRef idx="minor">
            <a:schemeClr val="tx1"/>
          </a:fontRef>
        </p:style>
      </p:cxnSp>
      <p:sp>
        <p:nvSpPr>
          <p:cNvPr id="4" name="Title 3">
            <a:extLst>
              <a:ext uri="{FF2B5EF4-FFF2-40B4-BE49-F238E27FC236}">
                <a16:creationId xmlns:a16="http://schemas.microsoft.com/office/drawing/2014/main" id="{CBEF314A-96F7-0A20-3284-92CC68C6D839}"/>
              </a:ext>
            </a:extLst>
          </p:cNvPr>
          <p:cNvSpPr>
            <a:spLocks noGrp="1"/>
          </p:cNvSpPr>
          <p:nvPr>
            <p:ph type="title"/>
          </p:nvPr>
        </p:nvSpPr>
        <p:spPr>
          <a:xfrm>
            <a:off x="4652707" y="1333500"/>
            <a:ext cx="6240580" cy="4191000"/>
          </a:xfrm>
        </p:spPr>
        <p:txBody>
          <a:bodyPr vert="horz" lIns="91440" tIns="45720" rIns="91440" bIns="45720" rtlCol="0" anchor="ctr">
            <a:normAutofit/>
          </a:bodyPr>
          <a:lstStyle/>
          <a:p>
            <a:r>
              <a:rPr lang="en-US" sz="4800" b="0" i="0" kern="1200" dirty="0">
                <a:solidFill>
                  <a:schemeClr val="tx2"/>
                </a:solidFill>
                <a:latin typeface="Times New Roman" panose="02020603050405020304" pitchFamily="18" charset="0"/>
                <a:cs typeface="Times New Roman" panose="02020603050405020304" pitchFamily="18" charset="0"/>
              </a:rPr>
              <a:t>Thankyou</a:t>
            </a:r>
          </a:p>
        </p:txBody>
      </p:sp>
    </p:spTree>
    <p:extLst>
      <p:ext uri="{BB962C8B-B14F-4D97-AF65-F5344CB8AC3E}">
        <p14:creationId xmlns:p14="http://schemas.microsoft.com/office/powerpoint/2010/main" val="1144832854"/>
      </p:ext>
    </p:extLst>
  </p:cSld>
  <p:clrMapOvr>
    <a:masterClrMapping/>
  </p:clrMapOvr>
  <mc:AlternateContent xmlns:mc="http://schemas.openxmlformats.org/markup-compatibility/2006" xmlns:p14="http://schemas.microsoft.com/office/powerpoint/2010/main">
    <mc:Choice Requires="p14">
      <p:transition spd="slow" p14:dur="2000" advTm="14719"/>
    </mc:Choice>
    <mc:Fallback xmlns="">
      <p:transition spd="slow" advTm="14719"/>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F747F1B4-B831-4277-8AB0-32767F7EB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2" name="Freeform 7">
            <a:extLst>
              <a:ext uri="{FF2B5EF4-FFF2-40B4-BE49-F238E27FC236}">
                <a16:creationId xmlns:a16="http://schemas.microsoft.com/office/drawing/2014/main" id="{D80CFA21-AB7C-4BEB-9BFF-05764FBBF3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AA5C0360-1EE8-FB0D-DBDB-E76EB380BB34}"/>
              </a:ext>
            </a:extLst>
          </p:cNvPr>
          <p:cNvSpPr>
            <a:spLocks noGrp="1"/>
          </p:cNvSpPr>
          <p:nvPr>
            <p:ph type="title"/>
          </p:nvPr>
        </p:nvSpPr>
        <p:spPr>
          <a:xfrm>
            <a:off x="648930" y="629267"/>
            <a:ext cx="9252154" cy="1016654"/>
          </a:xfrm>
        </p:spPr>
        <p:txBody>
          <a:bodyPr>
            <a:normAutofit/>
          </a:bodyPr>
          <a:lstStyle/>
          <a:p>
            <a:r>
              <a:rPr lang="en-US" dirty="0">
                <a:solidFill>
                  <a:srgbClr val="EBEBEB"/>
                </a:solidFill>
                <a:latin typeface="Times New Roman" panose="02020603050405020304" pitchFamily="18" charset="0"/>
                <a:cs typeface="Times New Roman" panose="02020603050405020304" pitchFamily="18" charset="0"/>
              </a:rPr>
              <a:t>Table of contents</a:t>
            </a:r>
            <a:endParaRPr lang="en-AE" dirty="0">
              <a:solidFill>
                <a:srgbClr val="EBEBEB"/>
              </a:solidFill>
              <a:latin typeface="Times New Roman" panose="02020603050405020304" pitchFamily="18" charset="0"/>
              <a:cs typeface="Times New Roman" panose="02020603050405020304" pitchFamily="18" charset="0"/>
            </a:endParaRPr>
          </a:p>
        </p:txBody>
      </p:sp>
      <p:sp>
        <p:nvSpPr>
          <p:cNvPr id="24" name="Rectangle 23">
            <a:extLst>
              <a:ext uri="{FF2B5EF4-FFF2-40B4-BE49-F238E27FC236}">
                <a16:creationId xmlns:a16="http://schemas.microsoft.com/office/drawing/2014/main" id="{12F7E335-851A-4CAE-B09F-E657819D4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AE"/>
          </a:p>
        </p:txBody>
      </p:sp>
      <p:sp>
        <p:nvSpPr>
          <p:cNvPr id="26" name="Freeform: Shape 25">
            <a:extLst>
              <a:ext uri="{FF2B5EF4-FFF2-40B4-BE49-F238E27FC236}">
                <a16:creationId xmlns:a16="http://schemas.microsoft.com/office/drawing/2014/main" id="{10B541F0-7F6E-402E-84D8-CF96EACA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txBody>
          <a:bodyPr/>
          <a:lstStyle/>
          <a:p>
            <a:endParaRPr lang="en-AE"/>
          </a:p>
        </p:txBody>
      </p:sp>
      <p:graphicFrame>
        <p:nvGraphicFramePr>
          <p:cNvPr id="5" name="Content Placeholder 2">
            <a:extLst>
              <a:ext uri="{FF2B5EF4-FFF2-40B4-BE49-F238E27FC236}">
                <a16:creationId xmlns:a16="http://schemas.microsoft.com/office/drawing/2014/main" id="{835B881C-5E79-0FA2-7763-506EB6CC46AE}"/>
              </a:ext>
            </a:extLst>
          </p:cNvPr>
          <p:cNvGraphicFramePr>
            <a:graphicFrameLocks noGrp="1"/>
          </p:cNvGraphicFramePr>
          <p:nvPr>
            <p:ph idx="1"/>
            <p:extLst>
              <p:ext uri="{D42A27DB-BD31-4B8C-83A1-F6EECF244321}">
                <p14:modId xmlns:p14="http://schemas.microsoft.com/office/powerpoint/2010/main" val="1413839097"/>
              </p:ext>
            </p:extLst>
          </p:nvPr>
        </p:nvGraphicFramePr>
        <p:xfrm>
          <a:off x="648930" y="2810256"/>
          <a:ext cx="10895370" cy="34042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948599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0588"/>
    </mc:Choice>
    <mc:Fallback xmlns="">
      <p:transition spd="slow" advTm="10588"/>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F747F1B4-B831-4277-8AB0-32767F7EB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9" name="Freeform 7">
            <a:extLst>
              <a:ext uri="{FF2B5EF4-FFF2-40B4-BE49-F238E27FC236}">
                <a16:creationId xmlns:a16="http://schemas.microsoft.com/office/drawing/2014/main" id="{D80CFA21-AB7C-4BEB-9BFF-05764FBBF3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09FF1678-0D40-9F18-E63D-266321C30B7B}"/>
              </a:ext>
            </a:extLst>
          </p:cNvPr>
          <p:cNvSpPr>
            <a:spLocks noGrp="1"/>
          </p:cNvSpPr>
          <p:nvPr>
            <p:ph type="title"/>
          </p:nvPr>
        </p:nvSpPr>
        <p:spPr>
          <a:xfrm>
            <a:off x="648930" y="629267"/>
            <a:ext cx="9252154" cy="1016654"/>
          </a:xfrm>
        </p:spPr>
        <p:txBody>
          <a:bodyPr>
            <a:normAutofit/>
          </a:bodyPr>
          <a:lstStyle/>
          <a:p>
            <a:r>
              <a:rPr lang="en-US" dirty="0">
                <a:solidFill>
                  <a:srgbClr val="EBEBEB"/>
                </a:solidFill>
                <a:latin typeface="Times New Roman" panose="02020603050405020304" pitchFamily="18" charset="0"/>
                <a:cs typeface="Times New Roman" panose="02020603050405020304" pitchFamily="18" charset="0"/>
              </a:rPr>
              <a:t>Problem Statement</a:t>
            </a:r>
            <a:endParaRPr lang="en-AE" dirty="0">
              <a:solidFill>
                <a:srgbClr val="EBEBEB"/>
              </a:solidFill>
              <a:latin typeface="Times New Roman" panose="02020603050405020304" pitchFamily="18" charset="0"/>
              <a:cs typeface="Times New Roman" panose="02020603050405020304" pitchFamily="18" charset="0"/>
            </a:endParaRPr>
          </a:p>
        </p:txBody>
      </p:sp>
      <p:sp>
        <p:nvSpPr>
          <p:cNvPr id="30" name="Rectangle 29">
            <a:extLst>
              <a:ext uri="{FF2B5EF4-FFF2-40B4-BE49-F238E27FC236}">
                <a16:creationId xmlns:a16="http://schemas.microsoft.com/office/drawing/2014/main" id="{12F7E335-851A-4CAE-B09F-E657819D4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AE"/>
          </a:p>
        </p:txBody>
      </p:sp>
      <p:sp>
        <p:nvSpPr>
          <p:cNvPr id="31" name="Freeform: Shape 30">
            <a:extLst>
              <a:ext uri="{FF2B5EF4-FFF2-40B4-BE49-F238E27FC236}">
                <a16:creationId xmlns:a16="http://schemas.microsoft.com/office/drawing/2014/main" id="{10B541F0-7F6E-402E-84D8-CF96EACA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txBody>
          <a:bodyPr/>
          <a:lstStyle/>
          <a:p>
            <a:endParaRPr lang="en-AE"/>
          </a:p>
        </p:txBody>
      </p:sp>
      <p:graphicFrame>
        <p:nvGraphicFramePr>
          <p:cNvPr id="5" name="Content Placeholder 2">
            <a:extLst>
              <a:ext uri="{FF2B5EF4-FFF2-40B4-BE49-F238E27FC236}">
                <a16:creationId xmlns:a16="http://schemas.microsoft.com/office/drawing/2014/main" id="{22F3D36C-1062-0022-6CF9-254FBFCF3B4C}"/>
              </a:ext>
            </a:extLst>
          </p:cNvPr>
          <p:cNvGraphicFramePr>
            <a:graphicFrameLocks noGrp="1"/>
          </p:cNvGraphicFramePr>
          <p:nvPr>
            <p:ph idx="1"/>
            <p:extLst>
              <p:ext uri="{D42A27DB-BD31-4B8C-83A1-F6EECF244321}">
                <p14:modId xmlns:p14="http://schemas.microsoft.com/office/powerpoint/2010/main" val="332711372"/>
              </p:ext>
            </p:extLst>
          </p:nvPr>
        </p:nvGraphicFramePr>
        <p:xfrm>
          <a:off x="648930" y="2810256"/>
          <a:ext cx="10895370" cy="34042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512731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8435"/>
    </mc:Choice>
    <mc:Fallback xmlns="">
      <p:transition spd="slow" advTm="28435"/>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23E8915-D2AA-4327-A45A-972C3CA95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8302FC3C-9804-4950-B721-5FD704BA60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88952" cy="68580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6B9695BD-ECF6-49CA-8877-8C493193C6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828800"/>
            <a:ext cx="0" cy="3200400"/>
          </a:xfrm>
          <a:prstGeom prst="line">
            <a:avLst/>
          </a:prstGeom>
          <a:ln w="1905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3BC6EBB2-9BDC-4075-BA6B-43A9FBF9C8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b="23320"/>
          <a:stretch/>
        </p:blipFill>
        <p:spPr>
          <a:xfrm>
            <a:off x="8605878" y="6228080"/>
            <a:ext cx="993734" cy="762000"/>
          </a:xfrm>
          <a:prstGeom prst="rect">
            <a:avLst/>
          </a:prstGeom>
        </p:spPr>
      </p:pic>
      <p:sp>
        <p:nvSpPr>
          <p:cNvPr id="16" name="Freeform 5">
            <a:extLst>
              <a:ext uri="{FF2B5EF4-FFF2-40B4-BE49-F238E27FC236}">
                <a16:creationId xmlns:a16="http://schemas.microsoft.com/office/drawing/2014/main" id="{F3798573-F27B-47EB-8EA4-7EE34954C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txBody>
          <a:bodyPr/>
          <a:lstStyle/>
          <a:p>
            <a:endParaRPr lang="en-AE"/>
          </a:p>
        </p:txBody>
      </p:sp>
      <p:sp>
        <p:nvSpPr>
          <p:cNvPr id="2" name="Title 1">
            <a:extLst>
              <a:ext uri="{FF2B5EF4-FFF2-40B4-BE49-F238E27FC236}">
                <a16:creationId xmlns:a16="http://schemas.microsoft.com/office/drawing/2014/main" id="{611A5977-6222-760C-F899-1A2C12C38774}"/>
              </a:ext>
            </a:extLst>
          </p:cNvPr>
          <p:cNvSpPr>
            <a:spLocks noGrp="1"/>
          </p:cNvSpPr>
          <p:nvPr>
            <p:ph type="title"/>
          </p:nvPr>
        </p:nvSpPr>
        <p:spPr>
          <a:xfrm>
            <a:off x="806195" y="804672"/>
            <a:ext cx="3521359" cy="5248656"/>
          </a:xfrm>
        </p:spPr>
        <p:txBody>
          <a:bodyPr anchor="ctr">
            <a:normAutofit/>
          </a:bodyPr>
          <a:lstStyle/>
          <a:p>
            <a:pPr algn="ctr"/>
            <a:r>
              <a:rPr lang="en-US" dirty="0"/>
              <a:t>Dataset</a:t>
            </a:r>
            <a:endParaRPr lang="en-AE"/>
          </a:p>
        </p:txBody>
      </p:sp>
      <p:sp>
        <p:nvSpPr>
          <p:cNvPr id="3" name="Content Placeholder 2">
            <a:extLst>
              <a:ext uri="{FF2B5EF4-FFF2-40B4-BE49-F238E27FC236}">
                <a16:creationId xmlns:a16="http://schemas.microsoft.com/office/drawing/2014/main" id="{A2F91D4B-8923-041F-87E1-23FF403F35DB}"/>
              </a:ext>
            </a:extLst>
          </p:cNvPr>
          <p:cNvSpPr>
            <a:spLocks noGrp="1"/>
          </p:cNvSpPr>
          <p:nvPr>
            <p:ph idx="1"/>
          </p:nvPr>
        </p:nvSpPr>
        <p:spPr>
          <a:xfrm>
            <a:off x="4975861" y="804671"/>
            <a:ext cx="6399930" cy="5248657"/>
          </a:xfrm>
        </p:spPr>
        <p:txBody>
          <a:bodyPr anchor="ctr">
            <a:normAutofit/>
          </a:bodyPr>
          <a:lstStyle/>
          <a:p>
            <a:pPr>
              <a:lnSpc>
                <a:spcPct val="90000"/>
              </a:lnSpc>
            </a:pPr>
            <a:r>
              <a:rPr lang="en-US" dirty="0">
                <a:latin typeface="Times New Roman" panose="02020603050405020304" pitchFamily="18" charset="0"/>
                <a:cs typeface="Times New Roman" panose="02020603050405020304" pitchFamily="18" charset="0"/>
              </a:rPr>
              <a:t>Dim Customer</a:t>
            </a:r>
            <a:endParaRPr lang="en-US">
              <a:latin typeface="Times New Roman" panose="02020603050405020304" pitchFamily="18" charset="0"/>
              <a:cs typeface="Times New Roman" panose="02020603050405020304" pitchFamily="18" charset="0"/>
            </a:endParaRPr>
          </a:p>
          <a:p>
            <a:pPr marL="0" indent="0">
              <a:lnSpc>
                <a:spcPct val="90000"/>
              </a:lnSpc>
              <a:buNone/>
            </a:pPr>
            <a:r>
              <a:rPr lang="en-US" dirty="0">
                <a:latin typeface="Times New Roman" panose="02020603050405020304" pitchFamily="18" charset="0"/>
                <a:cs typeface="Times New Roman" panose="02020603050405020304" pitchFamily="18" charset="0"/>
              </a:rPr>
              <a:t>            Gender</a:t>
            </a:r>
            <a:endParaRPr lang="en-US">
              <a:latin typeface="Times New Roman" panose="02020603050405020304" pitchFamily="18" charset="0"/>
              <a:cs typeface="Times New Roman" panose="02020603050405020304" pitchFamily="18" charset="0"/>
            </a:endParaRPr>
          </a:p>
          <a:p>
            <a:pPr marL="0" indent="0">
              <a:lnSpc>
                <a:spcPct val="90000"/>
              </a:lnSpc>
              <a:buNone/>
            </a:pPr>
            <a:r>
              <a:rPr lang="en-US" dirty="0">
                <a:latin typeface="Times New Roman" panose="02020603050405020304" pitchFamily="18" charset="0"/>
                <a:cs typeface="Times New Roman" panose="02020603050405020304" pitchFamily="18" charset="0"/>
              </a:rPr>
              <a:t>            Age</a:t>
            </a:r>
            <a:endParaRPr lang="en-US">
              <a:latin typeface="Times New Roman" panose="02020603050405020304" pitchFamily="18" charset="0"/>
              <a:cs typeface="Times New Roman" panose="02020603050405020304" pitchFamily="18" charset="0"/>
            </a:endParaRPr>
          </a:p>
          <a:p>
            <a:pPr marL="0" indent="0">
              <a:lnSpc>
                <a:spcPct val="90000"/>
              </a:lnSpc>
              <a:buNone/>
            </a:pPr>
            <a:r>
              <a:rPr lang="en-US" dirty="0">
                <a:latin typeface="Times New Roman" panose="02020603050405020304" pitchFamily="18" charset="0"/>
                <a:cs typeface="Times New Roman" panose="02020603050405020304" pitchFamily="18" charset="0"/>
              </a:rPr>
              <a:t>            Marital status</a:t>
            </a:r>
            <a:endParaRPr lang="en-US">
              <a:latin typeface="Times New Roman" panose="02020603050405020304" pitchFamily="18" charset="0"/>
              <a:cs typeface="Times New Roman" panose="02020603050405020304" pitchFamily="18" charset="0"/>
            </a:endParaRPr>
          </a:p>
          <a:p>
            <a:pPr marL="0" indent="0">
              <a:lnSpc>
                <a:spcPct val="90000"/>
              </a:lnSpc>
              <a:buNone/>
            </a:pPr>
            <a:r>
              <a:rPr lang="en-US" dirty="0">
                <a:latin typeface="Times New Roman" panose="02020603050405020304" pitchFamily="18" charset="0"/>
                <a:cs typeface="Times New Roman" panose="02020603050405020304" pitchFamily="18" charset="0"/>
              </a:rPr>
              <a:t>            Occupation</a:t>
            </a:r>
            <a:endParaRPr lang="en-US">
              <a:latin typeface="Times New Roman" panose="02020603050405020304" pitchFamily="18" charset="0"/>
              <a:cs typeface="Times New Roman" panose="02020603050405020304" pitchFamily="18" charset="0"/>
            </a:endParaRPr>
          </a:p>
          <a:p>
            <a:pPr marL="0" indent="0">
              <a:lnSpc>
                <a:spcPct val="90000"/>
              </a:lnSpc>
              <a:buNone/>
            </a:pPr>
            <a:r>
              <a:rPr lang="en-US" dirty="0">
                <a:latin typeface="Times New Roman" panose="02020603050405020304" pitchFamily="18" charset="0"/>
                <a:cs typeface="Times New Roman" panose="02020603050405020304" pitchFamily="18" charset="0"/>
              </a:rPr>
              <a:t>            City</a:t>
            </a:r>
            <a:endParaRPr lang="en-US">
              <a:latin typeface="Times New Roman" panose="02020603050405020304" pitchFamily="18" charset="0"/>
              <a:cs typeface="Times New Roman" panose="02020603050405020304" pitchFamily="18" charset="0"/>
            </a:endParaRPr>
          </a:p>
          <a:p>
            <a:pPr marL="0" indent="0">
              <a:lnSpc>
                <a:spcPct val="90000"/>
              </a:lnSpc>
              <a:buNone/>
            </a:pPr>
            <a:r>
              <a:rPr lang="en-US" dirty="0">
                <a:latin typeface="Times New Roman" panose="02020603050405020304" pitchFamily="18" charset="0"/>
                <a:cs typeface="Times New Roman" panose="02020603050405020304" pitchFamily="18" charset="0"/>
              </a:rPr>
              <a:t>            Average Income</a:t>
            </a:r>
            <a:endParaRPr lang="en-US">
              <a:latin typeface="Times New Roman" panose="02020603050405020304" pitchFamily="18" charset="0"/>
              <a:cs typeface="Times New Roman" panose="02020603050405020304" pitchFamily="18" charset="0"/>
            </a:endParaRPr>
          </a:p>
          <a:p>
            <a:pPr marL="0" indent="0">
              <a:lnSpc>
                <a:spcPct val="90000"/>
              </a:lnSpc>
              <a:buNone/>
            </a:pPr>
            <a:endParaRPr lang="en-US">
              <a:latin typeface="Times New Roman" panose="02020603050405020304" pitchFamily="18" charset="0"/>
              <a:cs typeface="Times New Roman" panose="02020603050405020304" pitchFamily="18" charset="0"/>
            </a:endParaRPr>
          </a:p>
          <a:p>
            <a:pPr>
              <a:lnSpc>
                <a:spcPct val="90000"/>
              </a:lnSpc>
            </a:pPr>
            <a:r>
              <a:rPr lang="en-US" dirty="0">
                <a:latin typeface="Times New Roman" panose="02020603050405020304" pitchFamily="18" charset="0"/>
                <a:cs typeface="Times New Roman" panose="02020603050405020304" pitchFamily="18" charset="0"/>
              </a:rPr>
              <a:t>Fact spend </a:t>
            </a:r>
            <a:endParaRPr lang="en-US">
              <a:latin typeface="Times New Roman" panose="02020603050405020304" pitchFamily="18" charset="0"/>
              <a:cs typeface="Times New Roman" panose="02020603050405020304" pitchFamily="18" charset="0"/>
            </a:endParaRPr>
          </a:p>
          <a:p>
            <a:pPr marL="0" indent="0">
              <a:lnSpc>
                <a:spcPct val="90000"/>
              </a:lnSpc>
              <a:buNone/>
            </a:pPr>
            <a:r>
              <a:rPr lang="en-US" dirty="0">
                <a:latin typeface="Times New Roman" panose="02020603050405020304" pitchFamily="18" charset="0"/>
                <a:cs typeface="Times New Roman" panose="02020603050405020304" pitchFamily="18" charset="0"/>
              </a:rPr>
              <a:t>           Category</a:t>
            </a:r>
            <a:endParaRPr lang="en-US">
              <a:latin typeface="Times New Roman" panose="02020603050405020304" pitchFamily="18" charset="0"/>
              <a:cs typeface="Times New Roman" panose="02020603050405020304" pitchFamily="18" charset="0"/>
            </a:endParaRPr>
          </a:p>
          <a:p>
            <a:pPr marL="0" indent="0">
              <a:lnSpc>
                <a:spcPct val="90000"/>
              </a:lnSpc>
              <a:buNone/>
            </a:pPr>
            <a:r>
              <a:rPr lang="en-US" dirty="0">
                <a:latin typeface="Times New Roman" panose="02020603050405020304" pitchFamily="18" charset="0"/>
                <a:cs typeface="Times New Roman" panose="02020603050405020304" pitchFamily="18" charset="0"/>
              </a:rPr>
              <a:t>           Month</a:t>
            </a:r>
            <a:endParaRPr lang="en-US">
              <a:latin typeface="Times New Roman" panose="02020603050405020304" pitchFamily="18" charset="0"/>
              <a:cs typeface="Times New Roman" panose="02020603050405020304" pitchFamily="18" charset="0"/>
            </a:endParaRPr>
          </a:p>
          <a:p>
            <a:pPr marL="0" indent="0">
              <a:lnSpc>
                <a:spcPct val="90000"/>
              </a:lnSpc>
              <a:buNone/>
            </a:pPr>
            <a:r>
              <a:rPr lang="en-US" dirty="0">
                <a:latin typeface="Times New Roman" panose="02020603050405020304" pitchFamily="18" charset="0"/>
                <a:cs typeface="Times New Roman" panose="02020603050405020304" pitchFamily="18" charset="0"/>
              </a:rPr>
              <a:t>           Amount Spend</a:t>
            </a:r>
            <a:endParaRPr lang="en-US">
              <a:latin typeface="Times New Roman" panose="02020603050405020304" pitchFamily="18" charset="0"/>
              <a:cs typeface="Times New Roman" panose="02020603050405020304" pitchFamily="18" charset="0"/>
            </a:endParaRPr>
          </a:p>
          <a:p>
            <a:pPr marL="0" indent="0">
              <a:lnSpc>
                <a:spcPct val="90000"/>
              </a:lnSpc>
              <a:buNone/>
            </a:pPr>
            <a:r>
              <a:rPr lang="en-US" dirty="0"/>
              <a:t>           </a:t>
            </a:r>
            <a:endParaRPr lang="en-AE"/>
          </a:p>
        </p:txBody>
      </p:sp>
    </p:spTree>
    <p:extLst>
      <p:ext uri="{BB962C8B-B14F-4D97-AF65-F5344CB8AC3E}">
        <p14:creationId xmlns:p14="http://schemas.microsoft.com/office/powerpoint/2010/main" val="2085591137"/>
      </p:ext>
    </p:extLst>
  </p:cSld>
  <p:clrMapOvr>
    <a:masterClrMapping/>
  </p:clrMapOvr>
  <mc:AlternateContent xmlns:mc="http://schemas.openxmlformats.org/markup-compatibility/2006" xmlns:p14="http://schemas.microsoft.com/office/powerpoint/2010/main">
    <mc:Choice Requires="p14">
      <p:transition spd="slow" p14:dur="2000" advTm="23593"/>
    </mc:Choice>
    <mc:Fallback xmlns="">
      <p:transition spd="slow" advTm="23593"/>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we="http://schemas.microsoft.com/office/webextensions/webextension/2010/11" xmlns:pca="http://schemas.microsoft.com/office/powerpoint/2013/contentapp" Requires="we pca">
          <p:graphicFrame>
            <p:nvGraphicFramePr>
              <p:cNvPr id="7" name="Content Placeholder 6">
                <a:extLst>
                  <a:ext uri="{FF2B5EF4-FFF2-40B4-BE49-F238E27FC236}">
                    <a16:creationId xmlns:a16="http://schemas.microsoft.com/office/drawing/2014/main" id="{7D66373F-5897-154E-C4A8-5083CF07CEF7}"/>
                  </a:ext>
                </a:extLst>
              </p:cNvPr>
              <p:cNvGraphicFramePr>
                <a:graphicFrameLocks noGrp="1"/>
              </p:cNvGraphicFramePr>
              <p:nvPr>
                <p:ph idx="1"/>
                <p:extLst>
                  <p:ext uri="{D42A27DB-BD31-4B8C-83A1-F6EECF244321}">
                    <p14:modId xmlns:p14="http://schemas.microsoft.com/office/powerpoint/2010/main" val="1508259815"/>
                  </p:ext>
                </p:extLst>
              </p:nvPr>
            </p:nvGraphicFramePr>
            <p:xfrm>
              <a:off x="0" y="0"/>
              <a:ext cx="12192000" cy="6857999"/>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7" name="Content Placeholder 6">
                <a:extLst>
                  <a:ext uri="{FF2B5EF4-FFF2-40B4-BE49-F238E27FC236}">
                    <a16:creationId xmlns:a16="http://schemas.microsoft.com/office/drawing/2014/main" id="{7D66373F-5897-154E-C4A8-5083CF07CEF7}"/>
                  </a:ext>
                </a:extLst>
              </p:cNvPr>
              <p:cNvPicPr>
                <a:picLocks noGrp="1" noRot="1" noChangeAspect="1" noMove="1" noResize="1" noEditPoints="1" noAdjustHandles="1" noChangeArrowheads="1" noChangeShapeType="1"/>
              </p:cNvPicPr>
              <p:nvPr/>
            </p:nvPicPr>
            <p:blipFill>
              <a:blip r:embed="rId3"/>
              <a:stretch>
                <a:fillRect/>
              </a:stretch>
            </p:blipFill>
            <p:spPr>
              <a:xfrm>
                <a:off x="0" y="0"/>
                <a:ext cx="12192000" cy="6857999"/>
              </a:xfrm>
              <a:prstGeom prst="rect">
                <a:avLst/>
              </a:prstGeom>
            </p:spPr>
          </p:pic>
        </mc:Fallback>
      </mc:AlternateContent>
      <p:sp>
        <p:nvSpPr>
          <p:cNvPr id="2" name="TextBox 1">
            <a:extLst>
              <a:ext uri="{FF2B5EF4-FFF2-40B4-BE49-F238E27FC236}">
                <a16:creationId xmlns:a16="http://schemas.microsoft.com/office/drawing/2014/main" id="{DDDBD4CD-C190-4AE1-1880-E00792DF4A9F}"/>
              </a:ext>
            </a:extLst>
          </p:cNvPr>
          <p:cNvSpPr txBox="1"/>
          <p:nvPr/>
        </p:nvSpPr>
        <p:spPr>
          <a:xfrm>
            <a:off x="4611974" y="6334779"/>
            <a:ext cx="2968052" cy="461665"/>
          </a:xfrm>
          <a:prstGeom prst="rect">
            <a:avLst/>
          </a:prstGeom>
          <a:noFill/>
        </p:spPr>
        <p:txBody>
          <a:bodyPr wrap="square" rtlCol="0">
            <a:spAutoFit/>
          </a:bodyPr>
          <a:lstStyle/>
          <a:p>
            <a:pPr algn="ctr"/>
            <a:r>
              <a:rPr lang="en-US" sz="2400" dirty="0">
                <a:solidFill>
                  <a:schemeClr val="accent1"/>
                </a:solidFill>
                <a:latin typeface="Times New Roman" panose="02020603050405020304" pitchFamily="18" charset="0"/>
                <a:cs typeface="Times New Roman" panose="02020603050405020304" pitchFamily="18" charset="0"/>
              </a:rPr>
              <a:t>DEMOGRAPHY</a:t>
            </a:r>
            <a:endParaRPr lang="en-AE" sz="2400" dirty="0">
              <a:solidFill>
                <a:schemeClr val="accent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23260397"/>
      </p:ext>
    </p:extLst>
  </p:cSld>
  <p:clrMapOvr>
    <a:masterClrMapping/>
  </p:clrMapOvr>
  <mc:AlternateContent xmlns:mc="http://schemas.openxmlformats.org/markup-compatibility/2006" xmlns:p14="http://schemas.microsoft.com/office/powerpoint/2010/main">
    <mc:Choice Requires="p14">
      <p:transition spd="slow" p14:dur="2000" advTm="55302"/>
    </mc:Choice>
    <mc:Fallback xmlns="">
      <p:transition spd="slow" advTm="55302"/>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we="http://schemas.microsoft.com/office/webextensions/webextension/2010/11" xmlns:pca="http://schemas.microsoft.com/office/powerpoint/2013/contentapp" Requires="we pca">
          <p:graphicFrame>
            <p:nvGraphicFramePr>
              <p:cNvPr id="4" name="Content Placeholder 3">
                <a:extLst>
                  <a:ext uri="{FF2B5EF4-FFF2-40B4-BE49-F238E27FC236}">
                    <a16:creationId xmlns:a16="http://schemas.microsoft.com/office/drawing/2014/main" id="{18AEEE89-7DDE-72AD-E4E5-2B510EF6CE32}"/>
                  </a:ext>
                </a:extLst>
              </p:cNvPr>
              <p:cNvGraphicFramePr>
                <a:graphicFrameLocks noGrp="1"/>
              </p:cNvGraphicFramePr>
              <p:nvPr>
                <p:ph idx="1"/>
                <p:extLst>
                  <p:ext uri="{D42A27DB-BD31-4B8C-83A1-F6EECF244321}">
                    <p14:modId xmlns:p14="http://schemas.microsoft.com/office/powerpoint/2010/main" val="4243696732"/>
                  </p:ext>
                </p:extLst>
              </p:nvPr>
            </p:nvGraphicFramePr>
            <p:xfrm>
              <a:off x="1" y="0"/>
              <a:ext cx="12336904" cy="6857999"/>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4" name="Content Placeholder 3">
                <a:extLst>
                  <a:ext uri="{FF2B5EF4-FFF2-40B4-BE49-F238E27FC236}">
                    <a16:creationId xmlns:a16="http://schemas.microsoft.com/office/drawing/2014/main" id="{18AEEE89-7DDE-72AD-E4E5-2B510EF6CE32}"/>
                  </a:ext>
                </a:extLst>
              </p:cNvPr>
              <p:cNvPicPr>
                <a:picLocks noGrp="1" noRot="1" noChangeAspect="1" noMove="1" noResize="1" noEditPoints="1" noAdjustHandles="1" noChangeArrowheads="1" noChangeShapeType="1"/>
              </p:cNvPicPr>
              <p:nvPr/>
            </p:nvPicPr>
            <p:blipFill>
              <a:blip r:embed="rId3"/>
              <a:stretch>
                <a:fillRect/>
              </a:stretch>
            </p:blipFill>
            <p:spPr>
              <a:xfrm>
                <a:off x="1" y="0"/>
                <a:ext cx="12336904" cy="6857999"/>
              </a:xfrm>
              <a:prstGeom prst="rect">
                <a:avLst/>
              </a:prstGeom>
            </p:spPr>
          </p:pic>
        </mc:Fallback>
      </mc:AlternateContent>
      <p:sp>
        <p:nvSpPr>
          <p:cNvPr id="2" name="TextBox 1">
            <a:extLst>
              <a:ext uri="{FF2B5EF4-FFF2-40B4-BE49-F238E27FC236}">
                <a16:creationId xmlns:a16="http://schemas.microsoft.com/office/drawing/2014/main" id="{CD0ED5F3-C245-27F2-886E-9D22DC76B63B}"/>
              </a:ext>
            </a:extLst>
          </p:cNvPr>
          <p:cNvSpPr txBox="1"/>
          <p:nvPr/>
        </p:nvSpPr>
        <p:spPr>
          <a:xfrm>
            <a:off x="4024859" y="6334780"/>
            <a:ext cx="4287187" cy="461665"/>
          </a:xfrm>
          <a:prstGeom prst="rect">
            <a:avLst/>
          </a:prstGeom>
          <a:noFill/>
        </p:spPr>
        <p:txBody>
          <a:bodyPr wrap="square" rtlCol="0">
            <a:spAutoFit/>
          </a:bodyPr>
          <a:lstStyle/>
          <a:p>
            <a:pPr algn="ctr"/>
            <a:r>
              <a:rPr lang="en-US" sz="2400" dirty="0">
                <a:solidFill>
                  <a:schemeClr val="accent1"/>
                </a:solidFill>
                <a:latin typeface="Times New Roman" panose="02020603050405020304" pitchFamily="18" charset="0"/>
                <a:cs typeface="Times New Roman" panose="02020603050405020304" pitchFamily="18" charset="0"/>
              </a:rPr>
              <a:t>INCOME UTILIZATION%</a:t>
            </a:r>
            <a:endParaRPr lang="en-AE" sz="2400" dirty="0">
              <a:solidFill>
                <a:schemeClr val="accent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39309212"/>
      </p:ext>
    </p:extLst>
  </p:cSld>
  <p:clrMapOvr>
    <a:masterClrMapping/>
  </p:clrMapOvr>
  <mc:AlternateContent xmlns:mc="http://schemas.openxmlformats.org/markup-compatibility/2006" xmlns:p14="http://schemas.microsoft.com/office/powerpoint/2010/main">
    <mc:Choice Requires="p14">
      <p:transition spd="slow" p14:dur="2000" advTm="72423"/>
    </mc:Choice>
    <mc:Fallback xmlns="">
      <p:transition spd="slow" advTm="72423"/>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we="http://schemas.microsoft.com/office/webextensions/webextension/2010/11" xmlns:pca="http://schemas.microsoft.com/office/powerpoint/2013/contentapp" Requires="we pca">
          <p:graphicFrame>
            <p:nvGraphicFramePr>
              <p:cNvPr id="4" name="Content Placeholder 3">
                <a:extLst>
                  <a:ext uri="{FF2B5EF4-FFF2-40B4-BE49-F238E27FC236}">
                    <a16:creationId xmlns:a16="http://schemas.microsoft.com/office/drawing/2014/main" id="{C1BCE8B0-BDAA-42EA-CAD1-A9720F9C847E}"/>
                  </a:ext>
                </a:extLst>
              </p:cNvPr>
              <p:cNvGraphicFramePr>
                <a:graphicFrameLocks noGrp="1"/>
              </p:cNvGraphicFramePr>
              <p:nvPr>
                <p:ph idx="1"/>
                <p:extLst>
                  <p:ext uri="{D42A27DB-BD31-4B8C-83A1-F6EECF244321}">
                    <p14:modId xmlns:p14="http://schemas.microsoft.com/office/powerpoint/2010/main" val="917420080"/>
                  </p:ext>
                </p:extLst>
              </p:nvPr>
            </p:nvGraphicFramePr>
            <p:xfrm>
              <a:off x="0" y="0"/>
              <a:ext cx="12192000" cy="6858001"/>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4" name="Content Placeholder 3">
                <a:extLst>
                  <a:ext uri="{FF2B5EF4-FFF2-40B4-BE49-F238E27FC236}">
                    <a16:creationId xmlns:a16="http://schemas.microsoft.com/office/drawing/2014/main" id="{C1BCE8B0-BDAA-42EA-CAD1-A9720F9C847E}"/>
                  </a:ext>
                </a:extLst>
              </p:cNvPr>
              <p:cNvPicPr>
                <a:picLocks noGrp="1" noRot="1" noChangeAspect="1" noMove="1" noResize="1" noEditPoints="1" noAdjustHandles="1" noChangeArrowheads="1" noChangeShapeType="1"/>
              </p:cNvPicPr>
              <p:nvPr/>
            </p:nvPicPr>
            <p:blipFill>
              <a:blip r:embed="rId3"/>
              <a:stretch>
                <a:fillRect/>
              </a:stretch>
            </p:blipFill>
            <p:spPr>
              <a:xfrm>
                <a:off x="0" y="0"/>
                <a:ext cx="12192000" cy="6858001"/>
              </a:xfrm>
              <a:prstGeom prst="rect">
                <a:avLst/>
              </a:prstGeom>
            </p:spPr>
          </p:pic>
        </mc:Fallback>
      </mc:AlternateContent>
      <p:sp>
        <p:nvSpPr>
          <p:cNvPr id="2" name="TextBox 1">
            <a:extLst>
              <a:ext uri="{FF2B5EF4-FFF2-40B4-BE49-F238E27FC236}">
                <a16:creationId xmlns:a16="http://schemas.microsoft.com/office/drawing/2014/main" id="{92841A76-2622-3352-23C7-8F756DEF56E0}"/>
              </a:ext>
            </a:extLst>
          </p:cNvPr>
          <p:cNvSpPr txBox="1"/>
          <p:nvPr/>
        </p:nvSpPr>
        <p:spPr>
          <a:xfrm>
            <a:off x="4257207" y="6396335"/>
            <a:ext cx="4152275" cy="461665"/>
          </a:xfrm>
          <a:prstGeom prst="rect">
            <a:avLst/>
          </a:prstGeom>
          <a:noFill/>
        </p:spPr>
        <p:txBody>
          <a:bodyPr wrap="square" rtlCol="0">
            <a:spAutoFit/>
          </a:bodyPr>
          <a:lstStyle/>
          <a:p>
            <a:pPr algn="ctr"/>
            <a:r>
              <a:rPr lang="en-US" sz="2400" dirty="0">
                <a:solidFill>
                  <a:schemeClr val="accent1"/>
                </a:solidFill>
                <a:latin typeface="Times New Roman" panose="02020603050405020304" pitchFamily="18" charset="0"/>
                <a:cs typeface="Times New Roman" panose="02020603050405020304" pitchFamily="18" charset="0"/>
              </a:rPr>
              <a:t>SPENDING PATTERNS</a:t>
            </a:r>
            <a:endParaRPr lang="en-AE" sz="2400" dirty="0">
              <a:solidFill>
                <a:schemeClr val="accent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3978837"/>
      </p:ext>
    </p:extLst>
  </p:cSld>
  <p:clrMapOvr>
    <a:masterClrMapping/>
  </p:clrMapOvr>
  <mc:AlternateContent xmlns:mc="http://schemas.openxmlformats.org/markup-compatibility/2006" xmlns:p14="http://schemas.microsoft.com/office/powerpoint/2010/main">
    <mc:Choice Requires="p14">
      <p:transition spd="slow" p14:dur="2000" advTm="66550"/>
    </mc:Choice>
    <mc:Fallback xmlns="">
      <p:transition spd="slow" advTm="6655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we="http://schemas.microsoft.com/office/webextensions/webextension/2010/11" xmlns:pca="http://schemas.microsoft.com/office/powerpoint/2013/contentapp" Requires="we pca">
          <p:graphicFrame>
            <p:nvGraphicFramePr>
              <p:cNvPr id="4" name="Content Placeholder 3">
                <a:extLst>
                  <a:ext uri="{FF2B5EF4-FFF2-40B4-BE49-F238E27FC236}">
                    <a16:creationId xmlns:a16="http://schemas.microsoft.com/office/drawing/2014/main" id="{E38C214E-35DC-23F4-552C-94044A62C90F}"/>
                  </a:ext>
                </a:extLst>
              </p:cNvPr>
              <p:cNvGraphicFramePr>
                <a:graphicFrameLocks noGrp="1"/>
              </p:cNvGraphicFramePr>
              <p:nvPr>
                <p:ph idx="1"/>
                <p:extLst>
                  <p:ext uri="{D42A27DB-BD31-4B8C-83A1-F6EECF244321}">
                    <p14:modId xmlns:p14="http://schemas.microsoft.com/office/powerpoint/2010/main" val="2154984214"/>
                  </p:ext>
                </p:extLst>
              </p:nvPr>
            </p:nvGraphicFramePr>
            <p:xfrm>
              <a:off x="-119920" y="0"/>
              <a:ext cx="12311920" cy="6858000"/>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4" name="Content Placeholder 3">
                <a:extLst>
                  <a:ext uri="{FF2B5EF4-FFF2-40B4-BE49-F238E27FC236}">
                    <a16:creationId xmlns:a16="http://schemas.microsoft.com/office/drawing/2014/main" id="{E38C214E-35DC-23F4-552C-94044A62C90F}"/>
                  </a:ext>
                </a:extLst>
              </p:cNvPr>
              <p:cNvPicPr>
                <a:picLocks noGrp="1" noRot="1" noChangeAspect="1" noMove="1" noResize="1" noEditPoints="1" noAdjustHandles="1" noChangeArrowheads="1" noChangeShapeType="1"/>
              </p:cNvPicPr>
              <p:nvPr/>
            </p:nvPicPr>
            <p:blipFill>
              <a:blip r:embed="rId3"/>
              <a:stretch>
                <a:fillRect/>
              </a:stretch>
            </p:blipFill>
            <p:spPr>
              <a:xfrm>
                <a:off x="-119920" y="0"/>
                <a:ext cx="12311920" cy="6858000"/>
              </a:xfrm>
              <a:prstGeom prst="rect">
                <a:avLst/>
              </a:prstGeom>
            </p:spPr>
          </p:pic>
        </mc:Fallback>
      </mc:AlternateContent>
    </p:spTree>
    <p:extLst>
      <p:ext uri="{BB962C8B-B14F-4D97-AF65-F5344CB8AC3E}">
        <p14:creationId xmlns:p14="http://schemas.microsoft.com/office/powerpoint/2010/main" val="1282724879"/>
      </p:ext>
    </p:extLst>
  </p:cSld>
  <p:clrMapOvr>
    <a:masterClrMapping/>
  </p:clrMapOvr>
  <mc:AlternateContent xmlns:mc="http://schemas.openxmlformats.org/markup-compatibility/2006" xmlns:p14="http://schemas.microsoft.com/office/powerpoint/2010/main">
    <mc:Choice Requires="p14">
      <p:transition spd="slow" p14:dur="2000" advTm="46078"/>
    </mc:Choice>
    <mc:Fallback xmlns="">
      <p:transition spd="slow" advTm="46078"/>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C4C46-7BD0-AFFA-C72F-3DD6591F9802}"/>
              </a:ext>
            </a:extLst>
          </p:cNvPr>
          <p:cNvSpPr>
            <a:spLocks noGrp="1"/>
          </p:cNvSpPr>
          <p:nvPr>
            <p:ph type="title"/>
          </p:nvPr>
        </p:nvSpPr>
        <p:spPr>
          <a:xfrm>
            <a:off x="645131" y="452718"/>
            <a:ext cx="9404723" cy="628369"/>
          </a:xfrm>
        </p:spPr>
        <p:txBody>
          <a:bodyPr/>
          <a:lstStyle/>
          <a:p>
            <a:r>
              <a:rPr lang="en-US" dirty="0">
                <a:latin typeface="Times New Roman" panose="02020603050405020304" pitchFamily="18" charset="0"/>
                <a:cs typeface="Times New Roman" panose="02020603050405020304" pitchFamily="18" charset="0"/>
              </a:rPr>
              <a:t>Key Findings</a:t>
            </a:r>
            <a:endParaRPr lang="en-AE"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F00BACE-2F0A-4DA8-CFCF-16D3BE924540}"/>
              </a:ext>
            </a:extLst>
          </p:cNvPr>
          <p:cNvSpPr>
            <a:spLocks noGrp="1"/>
          </p:cNvSpPr>
          <p:nvPr>
            <p:ph idx="1"/>
          </p:nvPr>
        </p:nvSpPr>
        <p:spPr>
          <a:xfrm>
            <a:off x="645131" y="1813810"/>
            <a:ext cx="10777373" cy="4434590"/>
          </a:xfrm>
        </p:spPr>
        <p:txBody>
          <a:bodyPr>
            <a:normAutofit/>
          </a:bodyPr>
          <a:lstStyle/>
          <a:p>
            <a:pPr algn="just"/>
            <a:r>
              <a:rPr lang="en-US" dirty="0">
                <a:latin typeface="Times New Roman" panose="02020603050405020304" pitchFamily="18" charset="0"/>
                <a:cs typeface="Times New Roman" panose="02020603050405020304" pitchFamily="18" charset="0"/>
              </a:rPr>
              <a:t>Income Utilization - 42.85 %</a:t>
            </a:r>
          </a:p>
          <a:p>
            <a:pPr marL="0" indent="0" algn="just">
              <a:buNone/>
            </a:pPr>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Customers from Mumbai, Delhi, Bengaluru have income utilization % of </a:t>
            </a:r>
            <a:r>
              <a:rPr lang="en-US" dirty="0">
                <a:solidFill>
                  <a:schemeClr val="accent3">
                    <a:lumMod val="60000"/>
                    <a:lumOff val="40000"/>
                  </a:schemeClr>
                </a:solidFill>
                <a:latin typeface="Times New Roman" panose="02020603050405020304" pitchFamily="18" charset="0"/>
                <a:cs typeface="Times New Roman" panose="02020603050405020304" pitchFamily="18" charset="0"/>
              </a:rPr>
              <a:t>51.43, 48.03,43.46 </a:t>
            </a:r>
            <a:r>
              <a:rPr lang="en-US" dirty="0">
                <a:latin typeface="Times New Roman" panose="02020603050405020304" pitchFamily="18" charset="0"/>
                <a:cs typeface="Times New Roman" panose="02020603050405020304" pitchFamily="18" charset="0"/>
              </a:rPr>
              <a:t>respectively</a:t>
            </a:r>
          </a:p>
          <a:p>
            <a:pPr marL="0" indent="0" algn="just">
              <a:buNone/>
            </a:pPr>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Salaried IT Employees followed by Freelancers and Salaried other Employees have income Utilization % of </a:t>
            </a:r>
            <a:r>
              <a:rPr lang="en-US" dirty="0">
                <a:solidFill>
                  <a:schemeClr val="accent3">
                    <a:lumMod val="60000"/>
                    <a:lumOff val="40000"/>
                  </a:schemeClr>
                </a:solidFill>
                <a:latin typeface="Times New Roman" panose="02020603050405020304" pitchFamily="18" charset="0"/>
                <a:cs typeface="Times New Roman" panose="02020603050405020304" pitchFamily="18" charset="0"/>
              </a:rPr>
              <a:t>51.04,45.80,42.10</a:t>
            </a:r>
            <a:r>
              <a:rPr lang="en-US" dirty="0">
                <a:latin typeface="Times New Roman" panose="02020603050405020304" pitchFamily="18" charset="0"/>
                <a:cs typeface="Times New Roman" panose="02020603050405020304" pitchFamily="18" charset="0"/>
              </a:rPr>
              <a:t> respectively</a:t>
            </a:r>
          </a:p>
          <a:p>
            <a:pPr marL="0" indent="0" algn="just">
              <a:buNone/>
            </a:pPr>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Age group 35-45,25-34,21-24 have income utilization % of </a:t>
            </a:r>
            <a:r>
              <a:rPr lang="en-US" dirty="0">
                <a:solidFill>
                  <a:schemeClr val="accent3">
                    <a:lumMod val="60000"/>
                    <a:lumOff val="40000"/>
                  </a:schemeClr>
                </a:solidFill>
                <a:latin typeface="Times New Roman" panose="02020603050405020304" pitchFamily="18" charset="0"/>
                <a:cs typeface="Times New Roman" panose="02020603050405020304" pitchFamily="18" charset="0"/>
              </a:rPr>
              <a:t>46.72,43.66,40.59</a:t>
            </a:r>
            <a:r>
              <a:rPr lang="en-US" dirty="0">
                <a:latin typeface="Times New Roman" panose="02020603050405020304" pitchFamily="18" charset="0"/>
                <a:cs typeface="Times New Roman" panose="02020603050405020304" pitchFamily="18" charset="0"/>
              </a:rPr>
              <a:t> respectively</a:t>
            </a:r>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AE" dirty="0"/>
          </a:p>
        </p:txBody>
      </p:sp>
      <p:sp>
        <p:nvSpPr>
          <p:cNvPr id="4" name="Content Placeholder 3">
            <a:extLst>
              <a:ext uri="{FF2B5EF4-FFF2-40B4-BE49-F238E27FC236}">
                <a16:creationId xmlns:a16="http://schemas.microsoft.com/office/drawing/2014/main" id="{26BE9373-E11E-5B93-5966-992B135C92C7}"/>
              </a:ext>
            </a:extLst>
          </p:cNvPr>
          <p:cNvSpPr>
            <a:spLocks noGrp="1"/>
          </p:cNvSpPr>
          <p:nvPr>
            <p:ph sz="quarter" idx="4294967295"/>
          </p:nvPr>
        </p:nvSpPr>
        <p:spPr>
          <a:xfrm>
            <a:off x="6684963" y="2035175"/>
            <a:ext cx="5507037" cy="3741738"/>
          </a:xfrm>
        </p:spPr>
        <p:txBody>
          <a:bodyPr>
            <a:normAutofit/>
          </a:bodyPr>
          <a:lstStyle/>
          <a:p>
            <a:pPr marL="0" indent="0">
              <a:buNone/>
            </a:pPr>
            <a:endParaRPr lang="en-AE" dirty="0">
              <a:solidFill>
                <a:schemeClr val="accent3">
                  <a:lumMod val="60000"/>
                  <a:lumOff val="40000"/>
                </a:schemeClr>
              </a:solidFill>
            </a:endParaRPr>
          </a:p>
          <a:p>
            <a:pPr marL="0" indent="0">
              <a:buNone/>
            </a:pPr>
            <a:endParaRPr lang="en-US" dirty="0">
              <a:solidFill>
                <a:schemeClr val="accent3">
                  <a:lumMod val="60000"/>
                  <a:lumOff val="40000"/>
                </a:schemeClr>
              </a:solidFill>
            </a:endParaRPr>
          </a:p>
        </p:txBody>
      </p:sp>
    </p:spTree>
    <p:extLst>
      <p:ext uri="{BB962C8B-B14F-4D97-AF65-F5344CB8AC3E}">
        <p14:creationId xmlns:p14="http://schemas.microsoft.com/office/powerpoint/2010/main" val="388414232"/>
      </p:ext>
    </p:extLst>
  </p:cSld>
  <p:clrMapOvr>
    <a:masterClrMapping/>
  </p:clrMapOvr>
  <mc:AlternateContent xmlns:mc="http://schemas.openxmlformats.org/markup-compatibility/2006" xmlns:p14="http://schemas.microsoft.com/office/powerpoint/2010/main">
    <mc:Choice Requires="p14">
      <p:transition spd="slow" p14:dur="2000" advTm="44554"/>
    </mc:Choice>
    <mc:Fallback xmlns="">
      <p:transition spd="slow" advTm="44554"/>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24.png"/></Relationships>
</file>

<file path=ppt/webextensions/_rels/webextension2.xml.rels><?xml version="1.0" encoding="UTF-8" standalone="yes"?>
<Relationships xmlns="http://schemas.openxmlformats.org/package/2006/relationships"><Relationship Id="rId1" Type="http://schemas.openxmlformats.org/officeDocument/2006/relationships/image" Target="../media/image25.png"/></Relationships>
</file>

<file path=ppt/webextensions/_rels/webextension3.xml.rels><?xml version="1.0" encoding="UTF-8" standalone="yes"?>
<Relationships xmlns="http://schemas.openxmlformats.org/package/2006/relationships"><Relationship Id="rId1" Type="http://schemas.openxmlformats.org/officeDocument/2006/relationships/image" Target="../media/image26.png"/></Relationships>
</file>

<file path=ppt/webextensions/_rels/webextension4.xml.rels><?xml version="1.0" encoding="UTF-8" standalone="yes"?>
<Relationships xmlns="http://schemas.openxmlformats.org/package/2006/relationships"><Relationship Id="rId1" Type="http://schemas.openxmlformats.org/officeDocument/2006/relationships/image" Target="../media/image27.png"/></Relationships>
</file>

<file path=ppt/webextensions/webextension1.xml><?xml version="1.0" encoding="utf-8"?>
<we:webextension xmlns:we="http://schemas.microsoft.com/office/webextensions/webextension/2010/11" id="{BFEFF8C6-ABA4-4322-83F4-D7FF6B0452C9}">
  <we:reference id="wa200003233" version="2.0.0.3" store="en-US" storeType="OMEX"/>
  <we:alternateReferences>
    <we:reference id="WA200003233" version="2.0.0.3" store="" storeType="OMEX"/>
  </we:alternateReferences>
  <we:properties>
    <we:property name="backgroundColor" value="&quot;#F2F3F3&quot;"/>
    <we:property name="bookmark" value="&quot;H4sIAAAAAAAAA+1YTW/cNhD9K4bOi4Kk+Olbs8mtLYy4yKUwjCE5WivRigIluXaN/e8dSeumdpKusUEAJ/VppeHozZuZJ3JHd0Ws+66B299gi8Vp8SqlD1vIH07KYlW0D22Ga1k5RC0YBANWRYnklbqhTm1fnN4VA+QNDu/qfoRmAiTjHxerAprmDDbTXQVNj6uiw9ynFpr6L1ycaWnII+5WBd50TcowQZ4PMOAEe03udE9U+E8TLwhDfY3nGIbF+ha7lIf9vRS81C4Y76VCpm3F+fRMv6zONA/7T0FnYuvUDlC3RGCyYVUJowwLXqsy6hAw8Mle1c2wd/G3b266THlTNW67qXxrymKTch2gKeb8MvZLOnfFOjXjdr5688B+nsYc8C1W81I71MMtIcV6exnGfkjbKdiOqnWWE9VyXqQCX25yGrt54Sr9uc5IkWNxynarf8j8HK+hDWR9zORXhH7M+FQqSwlP7p96xGWdxna4TNUjtg9JXZClr9tNs9fAx6L/vnANDT2NGeNSpfUV5GHSm39PnZuKTQApR8yvbud6v67zvSTE6lEW3z693cW9MMnz/b/Utu//wvEbNfxiNy1y41gIIoC1zPrSCafYc5HnBlvq1A+jzZjacXhR5Bd6vMjRC0WbqVeRc65BKsW8ey5yTCGM3XzK/DCSfNkun97xRaBahqqKZVRMR8dlUCI+m+M8TD4v0vxfSHPf60WUpcZgeQWMB+ME86WX8rmIkqaAeoDmpKd/5uPnlPB9yvPlMH9Krxd5utJIrZxXjFulEBiYcFCe35MYAuT4nGUwedHcaThGbr2xitsgmJmD/mdiA94MPt08zG1CAxppgzdc0dhQegaOsXgQrb+CDj/FKpkX0RAnx4MNEWUozfHMjPTeOieg1EyhR5pn+PFoknA42MoHpw0d91YxdjxaGVSIYGH6GhA8Y4qbr0DT1msdHIbAgHqhkWlxEK3e0gz4KVblnagMxJJqBmh0sMIei1VaQ3VSzKIhvQlhpIVjsaK0LDqvZRSipHEg2FIfqzNpSyWp8sgEqY2hY/pwjl/AMpWPNC9bxnjUrGRo9dH6B0ETTzSgvAQnTKkdymPr5T3zSksmAehFMDw4OPyWf5bXDPfRUtBmspmh0jj0HQQ8gxbn3a1b9p8al+9dNx3QSBf313n6/aWmfX4J/A6acYo5f9Ur5jDTIbH7G/Eve7dVFAAA&quot;"/>
    <we:property name="creatorSessionId" value="&quot;579d516b-a271-4c36-81e3-c9c4fff358b8&quot;"/>
    <we:property name="creatorTenantId" value="&quot;c6e549b3-5f45-4032-aae9-d4244dc5b2c4&quot;"/>
    <we:property name="creatorUserId" value="&quot;10032002F0581175&quot;"/>
    <we:property name="datasetId" value="&quot;86fc0b72-5159-4932-89b4-9e502b45f3ed&quot;"/>
    <we:property name="embedUrl" value="&quot;/reportEmbed?reportId=eb374a07-b3ee-4d5d-a5b6-451f1125b47b&amp;config=eyJjbHVzdGVyVXJsIjoiaHR0cHM6Ly9XQUJJLUlORElBLUNFTlRSQUwtQS1QUklNQVJZLXJlZGlyZWN0LmFuYWx5c2lzLndpbmRvd3MubmV0IiwiZW1iZWRGZWF0dXJlcyI6eyJ1c2FnZU1ldHJpY3NWTmV4dCI6dHJ1ZSwiZGlzYWJsZUFuZ3VsYXJKU0Jvb3RzdHJhcFJlcG9ydEVtYmVkIjp0cnVlfX0%3D&amp;disableSensitivityBanner=true&quot;"/>
    <we:property name="initialStateBookmark" value="&quot;H4sIAAAAAAAAA+1YTW/cNhD9K4bOi4CkxA/55mx8Sp0YdpFLYRhDcrRWohUFSnLtGvvfO5TWSe0kXWOLAE7qk6Qh+ebNzFtyh3eZr/uugdt3sMbsMHsdwqc1xE8HebbI2q3t/fu3J0dnby/fHZ0ckzl0Qx3aPju8ywaIKxw+1P0ITUIg4x8Xiwya5hRW6auCpsdF1mHsQwtN/RfOk2loiCNuFhnedE2IkCDPBxgwwV7TdPom3/xVIgJuqK/xHN0wW8+wC3HYfheC56p02tpCIlOm4jyt6efRiebu+cnpRGwZ2gHqlggkG1aV0FIzZ5XMvXIOHU/2qm6G7RR7e3zTRYqbsnHbpXwtKYpViLWDJpvii9jP4dxly9CM6+nt+IH9PIzR4RlW01A71MMtIfl6fenGfgjr5GxD2TqNgXI5DVKCL1cxjN00cBX+XEYkzz47ZJvFZzJH/hpaR9bHTE4Q+jHiU6nMKTy4X/WIyzKM7XAZqkdsH5K6IEtft6tmq4EvSf995uoaWo0R/Zyl5RXEIenNfqTKpWQTQIge4+vbKd9v6ngvCbF4FMWPD29zcS9MmvnxH2rb1n/m+IMKfrFJg1yXzDnhwBhmbF6KUrLnIs8VtlSpX0abPrTj8KLI79R4lqMVkjZTKz3nXEEhJbPlc5FjcG7splPml5Hky3b59IrPAlWFqyqfe8mUL3nhpPDP5jh3ac6LNP8X0tzWehZlrtAZXgHjTpeC2dwWxXMRJbUC9QDNQU//zMdvKeHnlOfLYf6UWs/yLHNdKFlaybiREoGBdjvl+TOJwUH0z1kGaRb1nZqj58ZqI7lxgunJ6b8GNuDNYMPNw9gSGlBL66zmktqG3DIoGfM70foroOdXWDmzwmviVHJnnMfC5Xp/Zrqw1pSlgFwxiRapn+H7oxWEw8FU1pVK03FvJGP7o+VOOg8G0m2As4xJrv8DmjJWKVeicwyoFgqZEjvR6jX1gF9jVbYUlQafU84AtXJGmH2xcqMpT5IZ1KQ3IXRhYF8sXxjmS6sKL0RO7YAzudpXZ4XJZUGZRyZIbQxLpnbH+B0sXVlP/bJhjHvFcoZG7a1/ENTxeA3SFlAKnasSi33zZS2zUhWsAKAfguauhN2/8m/ymuC+WDLaTFYTVBiHvgOHp9DitLt18/5T43zfddMBtXR++x7T87ea9vnZ8QdoxuRzutXLJifEpbYN7liQ7vqyiVY6VDZ/A9AZV4F2FAAA&quot;"/>
    <we:property name="isFiltersActionButtonVisible" value="true"/>
    <we:property name="pageDisplayName" value="&quot;Demographic&quot;"/>
    <we:property name="pageName" value="&quot;ReportSection421369c7bb45e068f113&quot;"/>
    <we:property name="reportEmbeddedTime" value="&quot;2024-01-02T12:11:29.294Z&quot;"/>
    <we:property name="reportName" value="&quot;Power BI challenge 8&quot;"/>
    <we:property name="reportState" value="&quot;CONNECTED&quot;"/>
    <we:property name="reportUrl" value="&quot;/groups/me/reports/eb374a07-b3ee-4d5d-a5b6-451f1125b47b/ReportSection421369c7bb45e068f113?bookmarkGuid=4cdf32a1-ad58-41c1-b6bd-45036d91d269&amp;bookmarkUsage=1&amp;ctid=c6e549b3-5f45-4032-aae9-d4244dc5b2c4&amp;fromEntryPoint=export&quot;"/>
  </we:properties>
  <we:bindings/>
  <we:snapshot xmlns:r="http://schemas.openxmlformats.org/officeDocument/2006/relationships" r:embed="rId1"/>
</we:webextension>
</file>

<file path=ppt/webextensions/webextension2.xml><?xml version="1.0" encoding="utf-8"?>
<we:webextension xmlns:we="http://schemas.microsoft.com/office/webextensions/webextension/2010/11" id="{F26B7248-F6A9-4ABB-A1A4-A489B5D0AC36}">
  <we:reference id="wa200003233" version="2.0.0.3" store="en-US" storeType="OMEX"/>
  <we:alternateReferences>
    <we:reference id="WA200003233" version="2.0.0.3" store="" storeType="OMEX"/>
  </we:alternateReferences>
  <we:properties>
    <we:property name="backgroundColor" value="&quot;#F2F3F3&quot;"/>
    <we:property name="bookmark" value="&quot;H4sIAAAAAAAAA+1ZWW/bRhD+KwaBIi9CMXvv5q1x8lCgLYy4yEtgGHsMZSYUSfBw7Br67x2SdlofigI1TZVUb9rZ5bcz883OAd1kqeia0l//5leYPc9e1PX7lW/fH4lskVX3ZVICY7nQqBmADtqgdnSqbvqirrrs+U3W+3aJ/ZuiG3w5ApLw7dki82V54pfjKvdlh4uswbarK18Wf+B8mLb6dsD1IsOrpqxbP0Ke9r7HEfaSjtOaVGE/jnr52BeXeIqxn6Wvsanb/natFOdSWGdl4BZdCMZJ+qabdyc1t58fL50UO66r3hcVKTDKAtOgOMuj5QBR2CRlGuV5UfZ3R65fXTUt2U3euG5G9x2TFcu6LaIvs8m+FrvZnJvsuC6H1fTr1T35aT20EV9jPm1VfdFfE1IqVudx6Pp6NV62Jm+dtDX5ctqM45lRdlF/OG6RLiXVYL34qMdP6dJXkaQPlfgVfTe0+LlazN47uvvqgRo/V5HUOx/6oiy6icYfntDqjCRdUS3LW/7/cvjvs7KxJDuxxTR76PjCt/0Ya+EdsTY6mgDqNmH74nry9cuivQsHvnhgxlewb312F5V09N3fQu2W/FnJL8/22XqUc40ebM4Vx2RAayH0FMKf9HCxoid536UTlkDPlQbrKMiNFDFovisW5k5pJQx4FNxpI5JXW7G6C988hWXyKAkBtbSISVsX0q56aZ1ybiA4y1IEUJY52BUrcXBB8NyTnySCxoBiZxtR5gkIK2nNEoPIwe6KpRnywJUzUhkBIIKD7TZuwEo50wiEormKYH1MBnfFEiEhAy3RgucE5RmDrSl0n1LX4msndiq9Re/Lo47K4dAdkumXT6aPPDynVWO9AK6lCzJI7xTgZ4Tqf1vtt4ZCVxYR23vkZ4S/nAhNvveTLc18UYHzfp2mbZxMvcl+Kcj8GfuNL4cR9tlL+iLVH6pnI3+TAzdwOH3R/avl0DFKokwbHkFJzT064/aFt3/+mL9TBje8wWSpqDqUVBGVQEYLDPvCJfUD58u2HpoDjU/65PY1gvApz5lJaCifggSzNwwusaKqd6DvsUNm7pASqKTGj14hA+UQAPamAn7q9R2G3u+yT3ucXIKTkDAyyyU4maQHtX0q7PGqD/XV49lEeu6l4z4FFYA5rWXaPudsRDPWUPNhDU05HHUwCtT2CWwjmnAWYzRWBhMTWhoQg94dLXIhgUXNyMw0pmQn4u5oXDEvMJF9hnEplYJovqmZbvvL9G3a65c4HmPOGs+E8sCMg+BBB7sv2bqOcWgmfQ/p+v+Sru9xPufrPHijkskZjzSXcRGS5PsSohubwW81PA9RubXFnYLyqRa+Hvqu8RFPfIVPtPLEvieYtKWdn/7u+tjJr9d/AhvWk0BuGwAA&quot;"/>
    <we:property name="creatorSessionId" value="&quot;e574c0c9-2675-468f-a6bd-7de3aa040df4&quot;"/>
    <we:property name="creatorTenantId" value="&quot;c6e549b3-5f45-4032-aae9-d4244dc5b2c4&quot;"/>
    <we:property name="creatorUserId" value="&quot;10032002F0581175&quot;"/>
    <we:property name="datasetId" value="&quot;86fc0b72-5159-4932-89b4-9e502b45f3ed&quot;"/>
    <we:property name="embedUrl" value="&quot;/reportEmbed?reportId=eb374a07-b3ee-4d5d-a5b6-451f1125b47b&amp;config=eyJjbHVzdGVyVXJsIjoiaHR0cHM6Ly9XQUJJLUlORElBLUNFTlRSQUwtQS1QUklNQVJZLXJlZGlyZWN0LmFuYWx5c2lzLndpbmRvd3MubmV0IiwiZW1iZWRGZWF0dXJlcyI6eyJ1c2FnZU1ldHJpY3NWTmV4dCI6dHJ1ZSwiZGlzYWJsZUFuZ3VsYXJKU0Jvb3RzdHJhcFJlcG9ydEVtYmVkIjp0cnVlfX0%3D&amp;disableSensitivityBanner=true&quot;"/>
    <we:property name="initialStateBookmark" value="&quot;H4sIAAAAAAAAA+1ZS2/bRhD+KwaBIheh2F3u0zdH8aFInRhOkUthGLO7Q5kJRRJ8OHYN/fcOSTm1XTkKBKRQausicXb323l8mgd4m8S8rQu4eQdLTA6T11X1eQnN54M0mSXlWvb+/duTo7O3F++OTo5JXNVdXpVtcnibdNAssPuYtz0UAwIJ/zyfJVAUp7AYnjIoWpwlNTZtVUKR/4XTZlrqmh5XswSv66JqYID80EGHA+wVbadnupv/OigCocuv8AOGbpKeYV013fpZKSFkap2VXlh03hsn6Uw7rY5qbt8/XDoqNq/KDvKSFBhkmQejosm4CAJQpD5KMcrzoltv8TfH13VDdpM3burBX3OyYlE1eYAiGe1rsJ3MuU3mVdEvx1/HD+Qfqr4JeIbZuFR2eXdDSDFfXoS+7arlcNmKvHXaVOTLcXGBZcRmlF5WX+YN0rUxOWSr2VdNjuIVlIGkj9U4QWj7Br9Xj8l/B3enHinyWxlIwYu+y4u8HQP5ywatzknS5uWiWDPgH5f/MSkbRtfML6HpBpL5TxSuwcN0rmrI0tc3o5Pf5M0dD8Tskfb/gVmr8zs60tZP9zi2jvqk5I8I8/lqWOHOGuCpAsaNYx6Y9nZfGFmF0Nejp/5HrCzIWmwwzl/ouTXmE0U910wJngUrGAupjVLGfaFoGPa8kPOZkHMd7YmWQnFIMTLFDBdSKsWC2UrLn4sO0MS9Dv+wLYhUMh40Z9xFJplxaRigv2lZh9edr64fGjegpc5iCIZ6ORMiWq2517ujGWu0AGuEBYHaG0Vk2R1NggDpBESvPBmrtYy4O5p3kkUM3ArJnIwSmIq7oyFTUrKURSs5Uw4ZffYlR9PkcLFoqr5+SdTPJVHfD/mUrR1LIWYZNxENpGxIFH5fCPrk5LWVB22RBzp5P/IJ3bAYoxmhg9Gaeroqx2m9mtIGjsbeJr/n5IAJ+yMU/QD76g2diNWX8tUQvHWi3RjA8UT7g2cUSirIHMqotUqR0wPuTey+lVyea/g2/Pt4ZIJrIwLVCSqJ6Izblwguock7KA7aDrq+fQnj0445Xzc1lD+Fls5LL8EphnxvSv0T49hzjeCDeSX1kSKlJVoG1JAG4N8Rt33qimY/X2Z46dN2SjEx4xppmmBaqMCIq9Fsn3TaS6Dvf00mmqPwQjkjlSHE1Du2fQZ7AgtRZlTIMqBOhEfOgmB2V6womPMpYXktqKPR6DHd2UYdM2GYd5bHwJiy3G23MV9Snd5go8mCNGlELS1i1Nb57XPhU1iZU9SyGQaYCqcJFdSuNooUQSjNrAtWGJkG8tuuegmNwGwmlMBomNZpquVuWCPcpqJR9V1bQ8BTKHFD8aCcBdTjxi0FZHzdlYyXkC65L7ZVnOEl2Ndas1r9DSO7fzKPGwAA&quot;"/>
    <we:property name="isFiltersActionButtonVisible" value="true"/>
    <we:property name="pageDisplayName" value="&quot;Income Utilization %&quot;"/>
    <we:property name="pageName" value="&quot;ReportSection5522438984b28e9bb794&quot;"/>
    <we:property name="reportEmbeddedTime" value="&quot;2024-01-02T12:14:48.019Z&quot;"/>
    <we:property name="reportName" value="&quot;Power BI challenge 8&quot;"/>
    <we:property name="reportState" value="&quot;CONNECTED&quot;"/>
    <we:property name="reportUrl" value="&quot;/groups/me/reports/eb374a07-b3ee-4d5d-a5b6-451f1125b47b/ReportSection5522438984b28e9bb794?bookmarkGuid=a581de3b-cf6e-4eeb-9f20-bb3f80e9875f&amp;bookmarkUsage=1&amp;ctid=c6e549b3-5f45-4032-aae9-d4244dc5b2c4&amp;fromEntryPoint=export&quot;"/>
  </we:properties>
  <we:bindings/>
  <we:snapshot xmlns:r="http://schemas.openxmlformats.org/officeDocument/2006/relationships" r:embed="rId1"/>
</we:webextension>
</file>

<file path=ppt/webextensions/webextension3.xml><?xml version="1.0" encoding="utf-8"?>
<we:webextension xmlns:we="http://schemas.microsoft.com/office/webextensions/webextension/2010/11" id="{6E8D5745-EBF3-45BA-867F-C1B5F538FD14}">
  <we:reference id="wa200003233" version="2.0.0.3" store="en-US" storeType="OMEX"/>
  <we:alternateReferences>
    <we:reference id="WA200003233" version="2.0.0.3" store="" storeType="OMEX"/>
  </we:alternateReferences>
  <we:properties>
    <we:property name="backgroundColor" value="&quot;#F2F3F3&quot;"/>
    <we:property name="bookmark" value="&quot;H4sIAAAAAAAAA+1ZS2/cNhD+K4YuvSwCkqJIMbd4E7RF28CI01yKwBiSI1uJVlT1cLwN9r93RHlTe+14jY3tbtHcpCE1833z4kOfE192TQXL17DA5HlyGMLHBbQfD9JkltTXZeBTX3gJLDMiE5JlSuc0KzR9Geouef456aE9xf5d2Q1QjQpJ+Mf7WQJVdQSn41sBVYezpMG2CzVU5V84Taahvh1wNUvwoqlCC6PK4x56HNWe03R6Jyj82YgLXF+e4zG6fpK+wSa0/eV7riDTBgGNMpqjUugtfdNNoxHm9vmj0QhsHuoeypoAjDIoeG65FUxDmuXcCObSUV6UVX85xS5fXTQt8SZvLJvRfXNicRra0kGVRH4tdhOdz8k8VMMiPr26Jj8OQ+vwDRZxqO7LfkmaCiJ+0jVY+y5Zka+O2kCejENuMrKM8rPwad4iSXzynK1mj4DEl4sTN3R9WIy0N7AE54YmRvBONC/8OdSOpJtQfkPohhbvi2WK5sH6qw0wLyh5KPdOFhTIs2o5ue8WXO9J0pX1aXWZkf+kwNsJblOeh/4t2ArHnLcfKHvGgK/W6Ug2P1zNsfCpi1nwGCGmmprU7mLi/rF7P9Uj1N26Gid7baji00SSwFR4jtU09ueA7ZJMxvErbJ59gU/zy44gV9B0o+/HwieRxwjwF1w+qt/K7qis67XdUdKG0I+61gjeQTWM9OqhqmaJOysr32IdMW1OIdGvJVX+lC5RSgZ/OCyrqvthbe9tOKWs+mJwdCsBzFzGjRKMSyGAgcoNE/vRSmKl7EHlHg+Lg1Ac7FywFbXt+Rm0/b3qdb7OkgfNvbUvKeQ0ILRJVc6YTiFTtHwy5rP9iPm9lo//WMO20N4a/tB6bA+nQL8s2/UuQsw2wD8Jq7FFPGE+Xu2FMSUVACptWJbnIs8z75hn+5GSDSwX1G1Pos0dwt9VpcP2WvATWvFOY0A99BAZNZPBEqfx4OMwRsK3N/eX9IUPn+qxv68um/mtEbyySDyWU6YYQqG55CpLmWW0O+VcMTMqvNM9EIEeDn1PUK5VyKjSpph7xbnm3lmFDqTB/UiLfdro0qGo7KE66GhrNHTfe+f/rXcaRXWCVoPSPNeCSgW/se6kkMoVUqJNcyO0TZ333+tuE8spAaTW/r3enrjeZneDeIwI/9s1bmkB9DpXOeeplZmRLs231niPF70NFzfLGwR3hZG5Ud5m0niJjO+uTTpVFJiBATpGosnR8W/Qpm3BBNC6n2rHMnCSAdtdG2faOlNYZhzQs+Skbqu27gwavKkrF4SKODKrIKPjEwDfrqtcUArf1IUiK7yis7ZITS5kzrixu+KStvDGaq85Y5x2XhRQtSsuaTIngQlN263UMi7u46+v6LKOPFSQo3LKWs28NHZ7XnyFY0Yux9QIZi1D4emw4HfWxQ1VEuWDonBqYVHmbvs+9atxTCnzUQHqVIBIFZh0Z1yOS8+lNp6Btzb3ArefgZ5mgaE1xJf9yRzanZYVN353g6+xThcZk5QXTCAKyrt94fsS7YPThUIKpbOCjfWVam+M03tC9zX2J4dQfyRSD8eX6DpjDSifokyZ9wq37yGfhu/vRz8/FE/6ZuMPzY9tGJpIj6dKUhvNM5MaPS4cnMlRXnY/ld6Pd7nxP1RslVIYz61yqc4Y1YPN+fWZ8dI2mrvtHiEMfdeAwyOo8Zb7hHh57if333GnENF8uU5Yrf4GfCjCsJUbAAA=&quot;"/>
    <we:property name="creatorSessionId" value="&quot;7bcbad22-d161-433b-b581-a403594704be&quot;"/>
    <we:property name="creatorTenantId" value="&quot;c6e549b3-5f45-4032-aae9-d4244dc5b2c4&quot;"/>
    <we:property name="creatorUserId" value="&quot;10032002F0581175&quot;"/>
    <we:property name="datasetId" value="&quot;86fc0b72-5159-4932-89b4-9e502b45f3ed&quot;"/>
    <we:property name="embedUrl" value="&quot;/reportEmbed?reportId=eb374a07-b3ee-4d5d-a5b6-451f1125b47b&amp;config=eyJjbHVzdGVyVXJsIjoiaHR0cHM6Ly9XQUJJLUlORElBLUNFTlRSQUwtQS1QUklNQVJZLXJlZGlyZWN0LmFuYWx5c2lzLndpbmRvd3MubmV0IiwiZW1iZWRGZWF0dXJlcyI6eyJ1c2FnZU1ldHJpY3NWTmV4dCI6dHJ1ZSwiZGlzYWJsZUFuZ3VsYXJKU0Jvb3RzdHJhcFJlcG9ydEVtYmVkIjp0cnVlfX0%3D&amp;disableSensitivityBanner=true&quot;"/>
    <we:property name="initialStateBookmark" value="&quot;H4sIAAAAAAAAA+1ZS2/cNhD+K4YuuSwCkqJIMTfbCdoiTWLEaS5FsBiSI1uJVlL1cLwJ/N87pLypX/EaG9vdogH2oB1SM983Lz70NfFl31awfA0LTJ4le03zaQHdp500mSX1uezNm5evdt++nL/effWCxE07lE3dJ8++JgN0Rzi8L/sRqqCBhH9+mCVQVQdwFP4VUPU4S1rs+qaGqvyC02QaGroRz2YJnrZV00FQeTjAgEHtCU2n/2SbPw1AwA3lCR6iGybpW2ybbjj/nyvItEFAo4zmqBR6S+/002iEuX5+MBqB7Tf1AGVNAIIMCp5bbgXTkGY5N4K5NMiLshrOp9jli9O2I97kjWUb/LVPLI6arnRQJZFfh/1E52uy31TjIj69uCQ/bMbO4Vss4lA9lMOSNBVEfN63WPs+OSNfHXQNeTIOucnIMsqPm8/7HZLEJ8/Y2ewBkPhyMXdjPzSLQPsKlsa5sY0RvBXNrj+B2pH0KpRXCP3Y4V2xTNHcWb11BcwuJQ/l3nxBgTyulpP7bsD1gSR9WR9V5xn5Twq8m+C25UkzvANbYch5+5GyJwT8bJWOZPPjxRxrPvcxCx4ixFRTk9pNTNw9dh+meoS6X1XjZK9rqvg0kSQwFZ5gNY39NWK3JJNx/AKbp9/g0/yyJ8gVtH3wfSh8EnmMAF/i8kH9VvYHZV2v7AZJ1zRD0LVC8B6qMdCrx6qaJe64rHyHdcR0dQqJfi+p8qd0iVIy+GSvrKr+ycreu+aIsuqbweBWApi5jBslGJdCAAOVGya2o5XEStmCyj0cFztNsbNxwVbUtvePoRvuVK/7qyy519xb+ZJCTgNCm1TljOkUMsXox3y2HTG/0/LxH2vYFrobw990Hru9KdDPy261ixCzK+AfhVVoEY+Yjxd7YUxJBYBKG5blucjzzDvm2XakZAvLBXXbebS5Qfj7qnTYXQp+QiveUQyohwEio3YyWOI03vg4jJHwzc39Ob3hm8916O9n5838xgheWCQeyilTDKHQXHKVpcwy2p1yrpgJCm91D0Sge+MwEJRLFRJU2hRzrzjX3Dur0IE0uB1psU0bXToZlQNUOz1tjcb+Z+/8v/VOo6hO0GpQmudaUKngD9adFFK5Qkq0aW6Etqnz/mfdXcVyRACptf+st0eut9ntIB4iwv92jVtaAL3OVc55amVmpEvztTU+4Olgm9Pr5Q2Cu8LI3ChvM2m8RMY31yadKgrMwAAdI9Hk6PgPaNO2YAJo3U+1Yxk4yYBtro0zbZ0pLDMO6FlyUrdWW38MLV7XlQtCRRyZVZDR8QmAr9dVLiiFr+tCkRVe0VlbpCYXMmfc2E1xSVt4Y7XXnDFOOy8KqNoUlzSZk8CEpu1WahkXd/HXd3RZRx4qyFE5Za1mXhq7Pi++wzEjl2NqBLOWofB0WPAb6+KGKonyQVE4tbAoc7d+n/rdOKaU+agAdSpApApMujEux6XnUhvPwFube4Hrz0CPs8DQGuLLYb4P3UbLigvvXeNrrNNFxiTlBROIgvJuW/g+R3vvdKGQQumsYKG+Uu2NcXpL6L7GYb4H9ScidX98ia4z1oDyKcqUea9w/R7ycfj+cfDbffGkd658ofmla8Y20uOpktRG88ykRoeFgzMZ5GX/a+l9uMuN36Fiq5TCeG6VS3XGqB5szi/PjJe20dxN9wjNOPQtODyAGm+4T4iX535y/y13ChFNsuJUhk8Mt78QQH27fjg7+xt1hobtthsAAA==&quot;"/>
    <we:property name="isFiltersActionButtonVisible" value="true"/>
    <we:property name="pageDisplayName" value="&quot;Spending Patterns&quot;"/>
    <we:property name="pageName" value="&quot;ReportSection86a579eae96971e66edb&quot;"/>
    <we:property name="reportEmbeddedTime" value="&quot;2024-01-02T12:16:41.536Z&quot;"/>
    <we:property name="reportName" value="&quot;Power BI challenge 8&quot;"/>
    <we:property name="reportState" value="&quot;CONNECTED&quot;"/>
    <we:property name="reportUrl" value="&quot;/groups/me/reports/eb374a07-b3ee-4d5d-a5b6-451f1125b47b/ReportSection86a579eae96971e66edb?bookmarkGuid=cce5c052-00f5-4194-954d-7ec8fa43a94e&amp;bookmarkUsage=1&amp;ctid=c6e549b3-5f45-4032-aae9-d4244dc5b2c4&amp;fromEntryPoint=export&quot;"/>
  </we:properties>
  <we:bindings/>
  <we:snapshot xmlns:r="http://schemas.openxmlformats.org/officeDocument/2006/relationships" r:embed="rId1"/>
</we:webextension>
</file>

<file path=ppt/webextensions/webextension4.xml><?xml version="1.0" encoding="utf-8"?>
<we:webextension xmlns:we="http://schemas.microsoft.com/office/webextensions/webextension/2010/11" id="{8F526478-78E3-4B86-A3A6-E232D3D0806A}">
  <we:reference id="wa200003233" version="2.0.0.3" store="en-US" storeType="OMEX"/>
  <we:alternateReferences>
    <we:reference id="WA200003233" version="2.0.0.3" store="" storeType="OMEX"/>
  </we:alternateReferences>
  <we:properties>
    <we:property name="reportUrl" value="&quot;/groups/me/reports/eb374a07-b3ee-4d5d-a5b6-451f1125b47b/ReportSectione66dbf6b8a52a4270362?bookmarkGuid=98e48f53-108e-4777-a975-dbe2f4b233a3&amp;bookmarkUsage=1&amp;ctid=c6e549b3-5f45-4032-aae9-d4244dc5b2c4&amp;fromEntryPoint=export&quot;"/>
    <we:property name="reportName" value="&quot;Power BI challenge 8&quot;"/>
    <we:property name="reportState" value="&quot;CONNECTED&quot;"/>
    <we:property name="embedUrl" value="&quot;/reportEmbed?reportId=eb374a07-b3ee-4d5d-a5b6-451f1125b47b&amp;config=eyJjbHVzdGVyVXJsIjoiaHR0cHM6Ly9XQUJJLUlORElBLUNFTlRSQUwtQS1QUklNQVJZLXJlZGlyZWN0LmFuYWx5c2lzLndpbmRvd3MubmV0IiwiZW1iZWRGZWF0dXJlcyI6eyJ1c2FnZU1ldHJpY3NWTmV4dCI6dHJ1ZSwiZGlzYWJsZUFuZ3VsYXJKU0Jvb3RzdHJhcFJlcG9ydEVtYmVkIjp0cnVlfX0%3D&amp;disableSensitivityBanner=true&quot;"/>
    <we:property name="pageName" value="&quot;ReportSectione66dbf6b8a52a4270362&quot;"/>
    <we:property name="pageDisplayName" value="&quot;Page 1&quot;"/>
    <we:property name="datasetId" value="&quot;86fc0b72-5159-4932-89b4-9e502b45f3ed&quot;"/>
    <we:property name="backgroundColor" value="&quot;#F2F3F3&quot;"/>
    <we:property name="bookmark" value="&quot;H4sIAAAAAAAAA+1XTU/jMBD9KygXLhXKd1Ju0OW0H6oAcVkh5NiT1ODGWdspzaL+9x07hC3dFaAuRVpEL03G43nP88av6p3HuG4E6b6ROXiH3rGUN3OibvYib+TVj2NJUsZ+kURZEgUsD4HFUYBZsjFc1to7vPMMURWYC65bImxBDH6/HHlEiCmp7FtJhIaR14DSsiaC/4Q+GZeMamE18mDZCKmILXlmiAFbdoHp+I5UggPLi1DDF3AG1PTRU2ikMvfvkKasKNMiJ0lI4jDzozTEPbpfdTSfz7egjthE1obwGgnYWMmyLEujMghI6LOMjCPf5WpeV+L+KL/3nneNbZ+BpSnk0naquEZMW2m1wqOyIKJxQtOE5DTP/TzMfdi+WhHE47jI/XGchBFWGyfjfPtqUZTHNGdh7LMYWBb7Po1cB7gw980oupNlo1Bh1L2vNkG9Kqk4RSSnpALdC3fnTaRo5+7p5FH8TLaKwimUbqk23HRYqUSJr3QDNdOepTNVEmfGLdEepHPxmbydKMAI8w791eiByRFbkJpidJPGVyC6VfBSHv2k7A27Nqgc4WDiXF/NcUhmousJP8nr9TrE+PyKttrIuZVjs0c2508elxh5chwavpDmnBQCHk/EcOUQ4nr9Hslb7fTfhbjoG33ZbSBe0p3L3m1IrQev6ZGUFO6pPx7SELAA0a/9aEF1CObW185x8EAc87lGsoI02nbd2hqGGDhqn6Hbace4nvK6HnBtRElpbK2BwQURrT1e3Qox8uiMC6agdpw2UzD0heNt7wfFRRFw/5gLofcHvHNZ4Tw9ANq2IsEgDhIoqR9FYz9MgY4zEn/Yx/9iH5ZUpWTbvK6HSMVAHXdO8k9cDT/f4WiD8Zs02U7vezK1dc0+nG13zsZontEwDYssGucZ+GlUwLPO9v795F8d942crUKCoLaxtYKoyYwo83+a2mTQYGc3dOU+683xUIDKHVi2RjeEwpTU4Bg0fQ0OLs9ZFbM6uGdlv/9yPd1/R8/BOLRfbZp/xbsOAAA=&quot;"/>
    <we:property name="initialStateBookmark" value="&quot;H4sIAAAAAAAAA+1XwU7jMBD9FeQLlwqlSZqk3EqXEwtUgLisUOXY09bgxlnbKc2i/vuOnZYt3RWgLkUC0UuT5/HM87zxq/pAuDClpPUZnQI5JEdK3U2pvtuLSIsUS+z8/OS0d3EyPOudHiOsSitUYcjhA7FUj8FeC1NR6TIg+OOmRaiUAzp2byMqDbRICdqogkrxC5pgXLK6gkWLwLyUSlOX8tJSCy7tDMPxHWu3DxwRyqyYwSUw26AXUCptl++QJDwfJXlGOyGNwzSIkhD3mGbV03w53hX1xPqqsFQUSMBhI56maRKN2m0aBjyl3SjwsUYUY7k8yp+9V3Xp+mVhbnM1d53Kb7Gmy7RY4FF5O2JxhyUdmrEsC7IwC2D7bHk77sZ5FnTjThhhtm6nm22fLYqymGU8jAMeA0/jIGCR74CQdtmMvD6elxoVRt2bbH3Ua6y0YFjJK6nBNMI9kL6S1dQ/HT/BL1WlGVzAyC8VVtgaM41Q4qEpoeCGODoDrXBm/BJritQen6j7vgZEODkMFq1HJj0+owVDdJPGKVBTaXgtj2ZS9la7Nqj0cDBxrodTHJKJrBvCz/J6uw5xMR2yylg1dXJs9sjF/M3jBpFnx6EUM2WvaC7h6USsrhyWuF2/R+reeP13IS76RpN2mxKv6c5N4za0MCuvaSppJf1TczykIWEGsln7WYGusZhfXzvHwSNxjBcGyUpaGtd1Z2sIcfDUTqDeaceEGYiiWNV1iFbKulwrBtdUVu54RSVli7CJkFxD4TlthiD0XeBtbwbFo1hw/0hIafZX9a7UGOfpsaBrKxJsx+0OjFgQRd0gTIB1Uxp/2cdHsQ9HaqxVVb6thyjNQR/VXvJvQq9+vsPWBuN3abKb3s9kauuafTnb7pyNsyxlYRLmadTNUgiSKIcXne3z+8n/Ou47OdsYCYLextZyqvsTqu3HNLX+SoOd3dCF/6w3h6AAY39gVVlTUgYDWoBnUDY5BPg4b1Xc6eCftfv+x/X0/x2JL4LKCPcD8/wGd2+Jp+XZ/QaQYcpN3A4AAA==&quot;"/>
    <we:property name="isFiltersActionButtonVisible" value="true"/>
    <we:property name="reportEmbeddedTime" value="&quot;2024-01-03T13:25:31.883Z&quot;"/>
    <we:property name="creatorTenantId" value="&quot;c6e549b3-5f45-4032-aae9-d4244dc5b2c4&quot;"/>
    <we:property name="creatorUserId" value="&quot;10032002F0581175&quot;"/>
    <we:property name="creatorSessionId" value="&quot;31c3d3d3-1bbc-4e79-8840-ffb92229ca09&quot;"/>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emplate>Ion</Template>
  <TotalTime>417</TotalTime>
  <Words>460</Words>
  <Application>Microsoft Office PowerPoint</Application>
  <PresentationFormat>Widescreen</PresentationFormat>
  <Paragraphs>89</Paragraphs>
  <Slides>13</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Century Gothic</vt:lpstr>
      <vt:lpstr>Söhne</vt:lpstr>
      <vt:lpstr>Times New Roman</vt:lpstr>
      <vt:lpstr>Wingdings 3</vt:lpstr>
      <vt:lpstr>Ion</vt:lpstr>
      <vt:lpstr>MITRON BANK</vt:lpstr>
      <vt:lpstr>Table of contents</vt:lpstr>
      <vt:lpstr>Problem Statement</vt:lpstr>
      <vt:lpstr>Dataset</vt:lpstr>
      <vt:lpstr>PowerPoint Presentation</vt:lpstr>
      <vt:lpstr>PowerPoint Presentation</vt:lpstr>
      <vt:lpstr>PowerPoint Presentation</vt:lpstr>
      <vt:lpstr>PowerPoint Presentation</vt:lpstr>
      <vt:lpstr>Key Findings</vt:lpstr>
      <vt:lpstr>PowerPoint Presentation</vt:lpstr>
      <vt:lpstr>Recommendations</vt:lpstr>
      <vt:lpstr>PowerPoint Presentation</vt:lpstr>
      <vt:lpstr>Thankyou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MITRON BANK</dc:title>
  <dc:creator>SIVA BAVITHRAA</dc:creator>
  <cp:lastModifiedBy>SIVA BAVITHRAA</cp:lastModifiedBy>
  <cp:revision>9</cp:revision>
  <dcterms:created xsi:type="dcterms:W3CDTF">2024-01-02T11:07:48Z</dcterms:created>
  <dcterms:modified xsi:type="dcterms:W3CDTF">2024-01-18T15:38:38Z</dcterms:modified>
</cp:coreProperties>
</file>

<file path=docProps/thumbnail.jpeg>
</file>